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87" r:id="rId2"/>
    <p:sldMasterId id="2147483688" r:id="rId3"/>
  </p:sldMasterIdLst>
  <p:notesMasterIdLst>
    <p:notesMasterId r:id="rId34"/>
  </p:notesMasterIdLst>
  <p:sldIdLst>
    <p:sldId id="363" r:id="rId4"/>
    <p:sldId id="364" r:id="rId5"/>
    <p:sldId id="365" r:id="rId6"/>
    <p:sldId id="355" r:id="rId7"/>
    <p:sldId id="356" r:id="rId8"/>
    <p:sldId id="352" r:id="rId9"/>
    <p:sldId id="353" r:id="rId10"/>
    <p:sldId id="354" r:id="rId11"/>
    <p:sldId id="346" r:id="rId12"/>
    <p:sldId id="347" r:id="rId13"/>
    <p:sldId id="314" r:id="rId14"/>
    <p:sldId id="357" r:id="rId15"/>
    <p:sldId id="319" r:id="rId16"/>
    <p:sldId id="320" r:id="rId17"/>
    <p:sldId id="321" r:id="rId18"/>
    <p:sldId id="322" r:id="rId19"/>
    <p:sldId id="358" r:id="rId20"/>
    <p:sldId id="324" r:id="rId21"/>
    <p:sldId id="359" r:id="rId22"/>
    <p:sldId id="360" r:id="rId23"/>
    <p:sldId id="361" r:id="rId24"/>
    <p:sldId id="362" r:id="rId25"/>
    <p:sldId id="329" r:id="rId26"/>
    <p:sldId id="330" r:id="rId27"/>
    <p:sldId id="331" r:id="rId28"/>
    <p:sldId id="332" r:id="rId29"/>
    <p:sldId id="338" r:id="rId30"/>
    <p:sldId id="334" r:id="rId31"/>
    <p:sldId id="335" r:id="rId32"/>
    <p:sldId id="27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0025" autoAdjust="0"/>
  </p:normalViewPr>
  <p:slideViewPr>
    <p:cSldViewPr snapToGrid="0">
      <p:cViewPr varScale="1">
        <p:scale>
          <a:sx n="62" d="100"/>
          <a:sy n="62" d="100"/>
        </p:scale>
        <p:origin x="1388"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pPr/>
              <a:t>2021/7/26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pPr/>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2119921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a:t>
            </a:fld>
            <a:endParaRPr lang="zh-CN" altLang="en-US"/>
          </a:p>
        </p:txBody>
      </p:sp>
    </p:spTree>
    <p:extLst>
      <p:ext uri="{BB962C8B-B14F-4D97-AF65-F5344CB8AC3E}">
        <p14:creationId xmlns:p14="http://schemas.microsoft.com/office/powerpoint/2010/main" val="6673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4</a:t>
            </a:fld>
            <a:endParaRPr lang="zh-CN" altLang="en-US"/>
          </a:p>
        </p:txBody>
      </p:sp>
    </p:spTree>
    <p:extLst>
      <p:ext uri="{BB962C8B-B14F-4D97-AF65-F5344CB8AC3E}">
        <p14:creationId xmlns:p14="http://schemas.microsoft.com/office/powerpoint/2010/main" val="110562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通过表很难总结出数据输入与输出之间的关系。</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5</a:t>
            </a:fld>
            <a:endParaRPr lang="zh-CN" altLang="en-US"/>
          </a:p>
        </p:txBody>
      </p:sp>
    </p:spTree>
    <p:extLst>
      <p:ext uri="{BB962C8B-B14F-4D97-AF65-F5344CB8AC3E}">
        <p14:creationId xmlns:p14="http://schemas.microsoft.com/office/powerpoint/2010/main" val="100275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通常神经元所接收的输入信号的加权总和尚不能反映神经元输入和输出之间的真实关系，为此需要对综合输入进行必要的调整。</a:t>
            </a:r>
            <a:endParaRPr lang="en-US" altLang="zh-CN" dirty="0" smtClean="0"/>
          </a:p>
          <a:p>
            <a:r>
              <a:rPr lang="zh-CN" altLang="en-US" dirty="0" smtClean="0"/>
              <a:t>对综合输入进行适当的调整后，还需要进一步使用一个特性函数来刻画这种关系，产生一个新的输出</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11</a:t>
            </a:fld>
            <a:endParaRPr lang="zh-CN" altLang="en-US"/>
          </a:p>
        </p:txBody>
      </p:sp>
    </p:spTree>
    <p:extLst>
      <p:ext uri="{BB962C8B-B14F-4D97-AF65-F5344CB8AC3E}">
        <p14:creationId xmlns:p14="http://schemas.microsoft.com/office/powerpoint/2010/main" val="326223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12</a:t>
            </a:fld>
            <a:endParaRPr lang="zh-CN" altLang="en-US"/>
          </a:p>
        </p:txBody>
      </p:sp>
    </p:spTree>
    <p:extLst>
      <p:ext uri="{BB962C8B-B14F-4D97-AF65-F5344CB8AC3E}">
        <p14:creationId xmlns:p14="http://schemas.microsoft.com/office/powerpoint/2010/main" val="304768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 1969</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年，人工智能的创始人之一</a:t>
            </a:r>
            <a:r>
              <a:rPr lang="en-US" altLang="zh-CN" sz="1200" b="1" dirty="0" smtClean="0">
                <a:latin typeface="Times New Roman" panose="02020603050405020304" pitchFamily="18" charset="0"/>
                <a:ea typeface="楷体" panose="02010609060101010101" pitchFamily="49" charset="-122"/>
                <a:cs typeface="Times New Roman" panose="02020603050405020304" pitchFamily="18" charset="0"/>
              </a:rPr>
              <a:t>Minsky</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200" b="1" dirty="0" err="1" smtClean="0">
                <a:latin typeface="Times New Roman" panose="02020603050405020304" pitchFamily="18" charset="0"/>
                <a:ea typeface="楷体" panose="02010609060101010101" pitchFamily="49" charset="-122"/>
                <a:cs typeface="Times New Roman" panose="02020603050405020304" pitchFamily="18" charset="0"/>
              </a:rPr>
              <a:t>Papert</a:t>
            </a:r>
            <a:r>
              <a:rPr lang="zh-CN" altLang="en-US" sz="1200" b="1" dirty="0" smtClean="0">
                <a:latin typeface="Times New Roman" panose="02020603050405020304" pitchFamily="18" charset="0"/>
                <a:ea typeface="楷体" panose="02010609060101010101" pitchFamily="49" charset="-122"/>
                <a:cs typeface="Times New Roman" panose="02020603050405020304" pitchFamily="18" charset="0"/>
              </a:rPr>
              <a:t>对以感知机为代表的网络系统及局限性从数学上做了深入的研究，指出线性感知机无法解决线性不可分的两类样本的分类问题。</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19</a:t>
            </a:fld>
            <a:endParaRPr lang="zh-CN" altLang="en-US"/>
          </a:p>
        </p:txBody>
      </p:sp>
    </p:spTree>
    <p:extLst>
      <p:ext uri="{BB962C8B-B14F-4D97-AF65-F5344CB8AC3E}">
        <p14:creationId xmlns:p14="http://schemas.microsoft.com/office/powerpoint/2010/main" val="245421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0F1C1A9A-A8FA-452B-85AA-F08C337CC6F6}"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924587198"/>
      </p:ext>
    </p:extLst>
  </p:cSld>
  <p:clrMapOvr>
    <a:masterClrMapping/>
  </p:clrMapOvr>
  <p:transition spd="slow">
    <p:pull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914D8E-C97C-4968-BE78-045FDF3635E3}"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188769581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E3F7FD54-2FE6-46C5-9D4B-87356A384243}"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706787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322204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EF3098-1E09-47B8-8D97-EEC8B6AACA29}"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3020869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8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2B55ADC7-76BC-46E7-A2A6-7EAA3B18676D}"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4007724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28969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贝叶斯</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fld id="{D03D78DB-C4DB-4A54-9981-899F9C208ADE}" type="datetime1">
              <a:rPr lang="zh-CN" altLang="en-US" smtClean="0"/>
              <a:t>2021/7/26</a:t>
            </a:fld>
            <a:endParaRPr lang="en-US" altLang="zh-CN"/>
          </a:p>
        </p:txBody>
      </p:sp>
    </p:spTree>
    <p:extLst>
      <p:ext uri="{BB962C8B-B14F-4D97-AF65-F5344CB8AC3E}">
        <p14:creationId xmlns:p14="http://schemas.microsoft.com/office/powerpoint/2010/main" val="3604974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606BE7-68A9-4E20-BF80-ABDBFE4B0B23}"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12316213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C046083-9C40-4AF1-92D0-129398DA7074}"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52740588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98619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82F2C04-0D69-471B-A1B5-7BB139158565}"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1563678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5C045C-7041-4A24-977F-F05EA40DAB82}" type="datetime1">
              <a:rPr lang="zh-CN" altLang="en-US" smtClean="0"/>
              <a:pPr/>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神经网络</a:t>
            </a:r>
            <a:endParaRPr lang="zh-CN" altLang="en-US" dirty="0"/>
          </a:p>
        </p:txBody>
      </p:sp>
    </p:spTree>
    <p:extLst>
      <p:ext uri="{BB962C8B-B14F-4D97-AF65-F5344CB8AC3E}">
        <p14:creationId xmlns:p14="http://schemas.microsoft.com/office/powerpoint/2010/main" val="43267748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82F2C04-0D69-471B-A1B5-7BB139158565}"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585671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38156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215232B-5FF9-4641-BA9F-7F40B6A710F4}" type="datetime1">
              <a:rPr lang="zh-CN" altLang="en-US" smtClean="0"/>
              <a:t>2021/7/26</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5997280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27095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C01EE7-A7F6-4F5D-9616-1B607D9766AB}"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10858411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A929E71-68EC-4DFA-A08A-5C3A62C4BEC1}"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0703601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418509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4C999D-BDCC-456F-8ABE-8977D6E162ED}"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贝叶斯</a:t>
            </a:r>
            <a:endParaRPr lang="zh-CN" altLang="en-US" dirty="0"/>
          </a:p>
        </p:txBody>
      </p:sp>
    </p:spTree>
    <p:extLst>
      <p:ext uri="{BB962C8B-B14F-4D97-AF65-F5344CB8AC3E}">
        <p14:creationId xmlns:p14="http://schemas.microsoft.com/office/powerpoint/2010/main" val="14801865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426EE691-06DE-415B-A954-C5542FAB06D7}"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7048465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973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3.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24"/>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24"/>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94DB8E53-7D56-425D-8664-57425CF36BA5}" type="datetime1">
              <a:rPr lang="zh-CN" altLang="en-US" smtClean="0"/>
              <a:t>2021/7/26</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2228223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61" r:id="rId20"/>
    <p:sldLayoutId id="2147483665" r:id="rId21"/>
    <p:sldLayoutId id="2147483666" r:id="rId2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94EE080-B2FB-451F-878D-CB9EE8D6D0E4}" type="datetime1">
              <a:rPr lang="zh-CN" altLang="en-US" smtClean="0"/>
              <a:t>2021/7/26</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240073669"/>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1D44B9D5-4FC7-4C02-97C6-C469C4868A62}" type="datetime1">
              <a:rPr lang="zh-CN" altLang="en-US" smtClean="0"/>
              <a:t>2021/7/26</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贝叶斯</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247754609"/>
      </p:ext>
    </p:extLst>
  </p:cSld>
  <p:clrMap bg1="lt1" tx1="dk1" bg2="lt2" tx2="dk2" accent1="accent1" accent2="accent2" accent3="accent3" accent4="accent4" accent5="accent5" accent6="accent6" hlink="hlink" folHlink="folHlink"/>
  <p:sldLayoutIdLst>
    <p:sldLayoutId id="214748368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microsoft.com/office/2007/relationships/hdphoto" Target="../media/hdphoto2.wdp"/><Relationship Id="rId3" Type="http://schemas.openxmlformats.org/officeDocument/2006/relationships/tags" Target="../tags/tag3.xml"/><Relationship Id="rId21" Type="http://schemas.openxmlformats.org/officeDocument/2006/relationships/slideLayout" Target="../slideLayouts/slideLayout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4.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microsoft.com/office/2007/relationships/hdphoto" Target="../media/hdphoto1.wdp"/><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png"/><Relationship Id="rId28" Type="http://schemas.openxmlformats.org/officeDocument/2006/relationships/image" Target="../media/image6.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1.xml"/><Relationship Id="rId27"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6.wmf"/><Relationship Id="rId10" Type="http://schemas.openxmlformats.org/officeDocument/2006/relationships/image" Target="../media/image18.wmf"/><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1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10.bin"/><Relationship Id="rId4" Type="http://schemas.openxmlformats.org/officeDocument/2006/relationships/image" Target="../media/image25.wmf"/><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2.wmf"/><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7.wmf"/><Relationship Id="rId5" Type="http://schemas.openxmlformats.org/officeDocument/2006/relationships/oleObject" Target="../embeddings/oleObject18.bin"/><Relationship Id="rId4" Type="http://schemas.openxmlformats.org/officeDocument/2006/relationships/image" Target="../media/image36.wmf"/></Relationships>
</file>

<file path=ppt/slides/_rels/slide25.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43.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40.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23.bin"/><Relationship Id="rId14" Type="http://schemas.openxmlformats.org/officeDocument/2006/relationships/image" Target="../media/image44.wmf"/></Relationships>
</file>

<file path=ppt/slides/_rels/slide26.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49.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46.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29.bin"/><Relationship Id="rId14" Type="http://schemas.openxmlformats.org/officeDocument/2006/relationships/image" Target="../media/image5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2.vml"/><Relationship Id="rId4" Type="http://schemas.openxmlformats.org/officeDocument/2006/relationships/image" Target="../media/image53.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5">
            <a:extLst>
              <a:ext uri="{BEBA8EAE-BF5A-486C-A8C5-ECC9F3942E4B}">
                <a14:imgProps xmlns:a14="http://schemas.microsoft.com/office/drawing/2010/main">
                  <a14:imgLayer r:embed="rId26">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7">
            <a:extLst>
              <a:ext uri="{BEBA8EAE-BF5A-486C-A8C5-ECC9F3942E4B}">
                <a14:imgProps xmlns:a14="http://schemas.microsoft.com/office/drawing/2010/main">
                  <a14:imgLayer r:embed="rId26">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8">
            <a:extLst>
              <a:ext uri="{BEBA8EAE-BF5A-486C-A8C5-ECC9F3942E4B}">
                <a14:imgProps xmlns:a14="http://schemas.microsoft.com/office/drawing/2010/main">
                  <a14:imgLayer r:embed="rId26">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PA_文本框 51"/>
          <p:cNvSpPr txBox="1"/>
          <p:nvPr>
            <p:custDataLst>
              <p:tags r:id="rId5"/>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8"/>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19"/>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0"/>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6"/>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7"/>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8"/>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9"/>
            </p:custDataLst>
          </p:nvPr>
        </p:nvPicPr>
        <p:blipFill rotWithShape="1">
          <a:blip r:embed="rId29"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0"/>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1"/>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2"/>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3"/>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4"/>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5"/>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6"/>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7"/>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AC4A2F97-CF36-4EDE-A99E-5363DD6D9084}" type="datetime1">
              <a:rPr lang="zh-CN" altLang="en-US" smtClean="0"/>
              <a:t>2021/7/26</a:t>
            </a:fld>
            <a:endParaRPr lang="zh-CN" altLang="en-US"/>
          </a:p>
        </p:txBody>
      </p:sp>
      <p:sp>
        <p:nvSpPr>
          <p:cNvPr id="6" name="页脚占位符 5"/>
          <p:cNvSpPr>
            <a:spLocks noGrp="1"/>
          </p:cNvSpPr>
          <p:nvPr>
            <p:ph type="ftr" sz="quarter" idx="3"/>
          </p:nvPr>
        </p:nvSpPr>
        <p:spPr/>
        <p:txBody>
          <a:bodyPr/>
          <a:lstStyle/>
          <a:p>
            <a:r>
              <a:rPr lang="zh-CN" altLang="en-US" smtClean="0"/>
              <a:t>贝叶斯</a:t>
            </a:r>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2352422960"/>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31" presetClass="entr" presetSubtype="0" fill="hold" grpId="0" nodeType="withEffect">
                                  <p:stCondLst>
                                    <p:cond delay="300"/>
                                  </p:stCondLst>
                                  <p:childTnLst>
                                    <p:set>
                                      <p:cBhvr>
                                        <p:cTn id="20" dur="1" fill="hold">
                                          <p:stCondLst>
                                            <p:cond delay="0"/>
                                          </p:stCondLst>
                                        </p:cTn>
                                        <p:tgtEl>
                                          <p:spTgt spid="12"/>
                                        </p:tgtEl>
                                        <p:attrNameLst>
                                          <p:attrName>style.visibility</p:attrName>
                                        </p:attrNameLst>
                                      </p:cBhvr>
                                      <p:to>
                                        <p:strVal val="visible"/>
                                      </p:to>
                                    </p:set>
                                    <p:anim calcmode="lin" valueType="num">
                                      <p:cBhvr>
                                        <p:cTn id="21" dur="2000" fill="hold"/>
                                        <p:tgtEl>
                                          <p:spTgt spid="12"/>
                                        </p:tgtEl>
                                        <p:attrNameLst>
                                          <p:attrName>ppt_w</p:attrName>
                                        </p:attrNameLst>
                                      </p:cBhvr>
                                      <p:tavLst>
                                        <p:tav tm="0">
                                          <p:val>
                                            <p:fltVal val="0"/>
                                          </p:val>
                                        </p:tav>
                                        <p:tav tm="100000">
                                          <p:val>
                                            <p:strVal val="#ppt_w"/>
                                          </p:val>
                                        </p:tav>
                                      </p:tavLst>
                                    </p:anim>
                                    <p:anim calcmode="lin" valueType="num">
                                      <p:cBhvr>
                                        <p:cTn id="22" dur="2000" fill="hold"/>
                                        <p:tgtEl>
                                          <p:spTgt spid="12"/>
                                        </p:tgtEl>
                                        <p:attrNameLst>
                                          <p:attrName>ppt_h</p:attrName>
                                        </p:attrNameLst>
                                      </p:cBhvr>
                                      <p:tavLst>
                                        <p:tav tm="0">
                                          <p:val>
                                            <p:fltVal val="0"/>
                                          </p:val>
                                        </p:tav>
                                        <p:tav tm="100000">
                                          <p:val>
                                            <p:strVal val="#ppt_h"/>
                                          </p:val>
                                        </p:tav>
                                      </p:tavLst>
                                    </p:anim>
                                    <p:anim calcmode="lin" valueType="num">
                                      <p:cBhvr>
                                        <p:cTn id="23" dur="2000" fill="hold"/>
                                        <p:tgtEl>
                                          <p:spTgt spid="12"/>
                                        </p:tgtEl>
                                        <p:attrNameLst>
                                          <p:attrName>style.rotation</p:attrName>
                                        </p:attrNameLst>
                                      </p:cBhvr>
                                      <p:tavLst>
                                        <p:tav tm="0">
                                          <p:val>
                                            <p:fltVal val="90"/>
                                          </p:val>
                                        </p:tav>
                                        <p:tav tm="100000">
                                          <p:val>
                                            <p:fltVal val="0"/>
                                          </p:val>
                                        </p:tav>
                                      </p:tavLst>
                                    </p:anim>
                                    <p:animEffect transition="in" filter="fade">
                                      <p:cBhvr>
                                        <p:cTn id="24" dur="2000"/>
                                        <p:tgtEl>
                                          <p:spTgt spid="12"/>
                                        </p:tgtEl>
                                      </p:cBhvr>
                                    </p:animEffect>
                                  </p:childTnLst>
                                </p:cTn>
                              </p:par>
                              <p:par>
                                <p:cTn id="25" presetID="31"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ppt_w</p:attrName>
                                        </p:attrNameLst>
                                      </p:cBhvr>
                                      <p:tavLst>
                                        <p:tav tm="0">
                                          <p:val>
                                            <p:fltVal val="0"/>
                                          </p:val>
                                        </p:tav>
                                        <p:tav tm="100000">
                                          <p:val>
                                            <p:strVal val="#ppt_w"/>
                                          </p:val>
                                        </p:tav>
                                      </p:tavLst>
                                    </p:anim>
                                    <p:anim calcmode="lin" valueType="num">
                                      <p:cBhvr>
                                        <p:cTn id="28" dur="2000" fill="hold"/>
                                        <p:tgtEl>
                                          <p:spTgt spid="13"/>
                                        </p:tgtEl>
                                        <p:attrNameLst>
                                          <p:attrName>ppt_h</p:attrName>
                                        </p:attrNameLst>
                                      </p:cBhvr>
                                      <p:tavLst>
                                        <p:tav tm="0">
                                          <p:val>
                                            <p:fltVal val="0"/>
                                          </p:val>
                                        </p:tav>
                                        <p:tav tm="100000">
                                          <p:val>
                                            <p:strVal val="#ppt_h"/>
                                          </p:val>
                                        </p:tav>
                                      </p:tavLst>
                                    </p:anim>
                                    <p:anim calcmode="lin" valueType="num">
                                      <p:cBhvr>
                                        <p:cTn id="29" dur="2000" fill="hold"/>
                                        <p:tgtEl>
                                          <p:spTgt spid="13"/>
                                        </p:tgtEl>
                                        <p:attrNameLst>
                                          <p:attrName>style.rotation</p:attrName>
                                        </p:attrNameLst>
                                      </p:cBhvr>
                                      <p:tavLst>
                                        <p:tav tm="0">
                                          <p:val>
                                            <p:fltVal val="90"/>
                                          </p:val>
                                        </p:tav>
                                        <p:tav tm="100000">
                                          <p:val>
                                            <p:fltVal val="0"/>
                                          </p:val>
                                        </p:tav>
                                      </p:tavLst>
                                    </p:anim>
                                    <p:animEffect transition="in" filter="fade">
                                      <p:cBhvr>
                                        <p:cTn id="30" dur="2000"/>
                                        <p:tgtEl>
                                          <p:spTgt spid="13"/>
                                        </p:tgtEl>
                                      </p:cBhvr>
                                    </p:animEffect>
                                  </p:childTnLst>
                                </p:cTn>
                              </p:par>
                              <p:par>
                                <p:cTn id="31" presetID="31" presetClass="entr" presetSubtype="0" fill="hold" nodeType="withEffect">
                                  <p:stCondLst>
                                    <p:cond delay="3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2000" fill="hold"/>
                                        <p:tgtEl>
                                          <p:spTgt spid="14"/>
                                        </p:tgtEl>
                                        <p:attrNameLst>
                                          <p:attrName>ppt_w</p:attrName>
                                        </p:attrNameLst>
                                      </p:cBhvr>
                                      <p:tavLst>
                                        <p:tav tm="0">
                                          <p:val>
                                            <p:fltVal val="0"/>
                                          </p:val>
                                        </p:tav>
                                        <p:tav tm="100000">
                                          <p:val>
                                            <p:strVal val="#ppt_w"/>
                                          </p:val>
                                        </p:tav>
                                      </p:tavLst>
                                    </p:anim>
                                    <p:anim calcmode="lin" valueType="num">
                                      <p:cBhvr>
                                        <p:cTn id="34" dur="2000" fill="hold"/>
                                        <p:tgtEl>
                                          <p:spTgt spid="14"/>
                                        </p:tgtEl>
                                        <p:attrNameLst>
                                          <p:attrName>ppt_h</p:attrName>
                                        </p:attrNameLst>
                                      </p:cBhvr>
                                      <p:tavLst>
                                        <p:tav tm="0">
                                          <p:val>
                                            <p:fltVal val="0"/>
                                          </p:val>
                                        </p:tav>
                                        <p:tav tm="100000">
                                          <p:val>
                                            <p:strVal val="#ppt_h"/>
                                          </p:val>
                                        </p:tav>
                                      </p:tavLst>
                                    </p:anim>
                                    <p:anim calcmode="lin" valueType="num">
                                      <p:cBhvr>
                                        <p:cTn id="35" dur="2000" fill="hold"/>
                                        <p:tgtEl>
                                          <p:spTgt spid="14"/>
                                        </p:tgtEl>
                                        <p:attrNameLst>
                                          <p:attrName>style.rotation</p:attrName>
                                        </p:attrNameLst>
                                      </p:cBhvr>
                                      <p:tavLst>
                                        <p:tav tm="0">
                                          <p:val>
                                            <p:fltVal val="90"/>
                                          </p:val>
                                        </p:tav>
                                        <p:tav tm="100000">
                                          <p:val>
                                            <p:fltVal val="0"/>
                                          </p:val>
                                        </p:tav>
                                      </p:tavLst>
                                    </p:anim>
                                    <p:animEffect transition="in" filter="fade">
                                      <p:cBhvr>
                                        <p:cTn id="36" dur="2000"/>
                                        <p:tgtEl>
                                          <p:spTgt spid="14"/>
                                        </p:tgtEl>
                                      </p:cBhvr>
                                    </p:animEffect>
                                  </p:childTnLst>
                                </p:cTn>
                              </p:par>
                              <p:par>
                                <p:cTn id="37" presetID="31" presetClass="entr" presetSubtype="0" fill="hold" nodeType="withEffect">
                                  <p:stCondLst>
                                    <p:cond delay="3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2000" fill="hold"/>
                                        <p:tgtEl>
                                          <p:spTgt spid="15"/>
                                        </p:tgtEl>
                                        <p:attrNameLst>
                                          <p:attrName>ppt_w</p:attrName>
                                        </p:attrNameLst>
                                      </p:cBhvr>
                                      <p:tavLst>
                                        <p:tav tm="0">
                                          <p:val>
                                            <p:fltVal val="0"/>
                                          </p:val>
                                        </p:tav>
                                        <p:tav tm="100000">
                                          <p:val>
                                            <p:strVal val="#ppt_w"/>
                                          </p:val>
                                        </p:tav>
                                      </p:tavLst>
                                    </p:anim>
                                    <p:anim calcmode="lin" valueType="num">
                                      <p:cBhvr>
                                        <p:cTn id="40" dur="2000" fill="hold"/>
                                        <p:tgtEl>
                                          <p:spTgt spid="15"/>
                                        </p:tgtEl>
                                        <p:attrNameLst>
                                          <p:attrName>ppt_h</p:attrName>
                                        </p:attrNameLst>
                                      </p:cBhvr>
                                      <p:tavLst>
                                        <p:tav tm="0">
                                          <p:val>
                                            <p:fltVal val="0"/>
                                          </p:val>
                                        </p:tav>
                                        <p:tav tm="100000">
                                          <p:val>
                                            <p:strVal val="#ppt_h"/>
                                          </p:val>
                                        </p:tav>
                                      </p:tavLst>
                                    </p:anim>
                                    <p:anim calcmode="lin" valueType="num">
                                      <p:cBhvr>
                                        <p:cTn id="41" dur="2000" fill="hold"/>
                                        <p:tgtEl>
                                          <p:spTgt spid="15"/>
                                        </p:tgtEl>
                                        <p:attrNameLst>
                                          <p:attrName>style.rotation</p:attrName>
                                        </p:attrNameLst>
                                      </p:cBhvr>
                                      <p:tavLst>
                                        <p:tav tm="0">
                                          <p:val>
                                            <p:fltVal val="90"/>
                                          </p:val>
                                        </p:tav>
                                        <p:tav tm="100000">
                                          <p:val>
                                            <p:fltVal val="0"/>
                                          </p:val>
                                        </p:tav>
                                      </p:tavLst>
                                    </p:anim>
                                    <p:animEffect transition="in" filter="fade">
                                      <p:cBhvr>
                                        <p:cTn id="42" dur="2000"/>
                                        <p:tgtEl>
                                          <p:spTgt spid="15"/>
                                        </p:tgtEl>
                                      </p:cBhvr>
                                    </p:animEffect>
                                  </p:childTnLst>
                                </p:cTn>
                              </p:par>
                              <p:par>
                                <p:cTn id="43" presetID="31" presetClass="entr" presetSubtype="0" fill="hold" nodeType="withEffect">
                                  <p:stCondLst>
                                    <p:cond delay="300"/>
                                  </p:stCondLst>
                                  <p:childTnLst>
                                    <p:set>
                                      <p:cBhvr>
                                        <p:cTn id="44" dur="1" fill="hold">
                                          <p:stCondLst>
                                            <p:cond delay="0"/>
                                          </p:stCondLst>
                                        </p:cTn>
                                        <p:tgtEl>
                                          <p:spTgt spid="18"/>
                                        </p:tgtEl>
                                        <p:attrNameLst>
                                          <p:attrName>style.visibility</p:attrName>
                                        </p:attrNameLst>
                                      </p:cBhvr>
                                      <p:to>
                                        <p:strVal val="visible"/>
                                      </p:to>
                                    </p:set>
                                    <p:anim calcmode="lin" valueType="num">
                                      <p:cBhvr>
                                        <p:cTn id="45" dur="2000" fill="hold"/>
                                        <p:tgtEl>
                                          <p:spTgt spid="18"/>
                                        </p:tgtEl>
                                        <p:attrNameLst>
                                          <p:attrName>ppt_w</p:attrName>
                                        </p:attrNameLst>
                                      </p:cBhvr>
                                      <p:tavLst>
                                        <p:tav tm="0">
                                          <p:val>
                                            <p:fltVal val="0"/>
                                          </p:val>
                                        </p:tav>
                                        <p:tav tm="100000">
                                          <p:val>
                                            <p:strVal val="#ppt_w"/>
                                          </p:val>
                                        </p:tav>
                                      </p:tavLst>
                                    </p:anim>
                                    <p:anim calcmode="lin" valueType="num">
                                      <p:cBhvr>
                                        <p:cTn id="46" dur="2000" fill="hold"/>
                                        <p:tgtEl>
                                          <p:spTgt spid="18"/>
                                        </p:tgtEl>
                                        <p:attrNameLst>
                                          <p:attrName>ppt_h</p:attrName>
                                        </p:attrNameLst>
                                      </p:cBhvr>
                                      <p:tavLst>
                                        <p:tav tm="0">
                                          <p:val>
                                            <p:fltVal val="0"/>
                                          </p:val>
                                        </p:tav>
                                        <p:tav tm="100000">
                                          <p:val>
                                            <p:strVal val="#ppt_h"/>
                                          </p:val>
                                        </p:tav>
                                      </p:tavLst>
                                    </p:anim>
                                    <p:anim calcmode="lin" valueType="num">
                                      <p:cBhvr>
                                        <p:cTn id="47" dur="2000" fill="hold"/>
                                        <p:tgtEl>
                                          <p:spTgt spid="18"/>
                                        </p:tgtEl>
                                        <p:attrNameLst>
                                          <p:attrName>style.rotation</p:attrName>
                                        </p:attrNameLst>
                                      </p:cBhvr>
                                      <p:tavLst>
                                        <p:tav tm="0">
                                          <p:val>
                                            <p:fltVal val="90"/>
                                          </p:val>
                                        </p:tav>
                                        <p:tav tm="100000">
                                          <p:val>
                                            <p:fltVal val="0"/>
                                          </p:val>
                                        </p:tav>
                                      </p:tavLst>
                                    </p:anim>
                                    <p:animEffect transition="in" filter="fade">
                                      <p:cBhvr>
                                        <p:cTn id="48" dur="2000"/>
                                        <p:tgtEl>
                                          <p:spTgt spid="18"/>
                                        </p:tgtEl>
                                      </p:cBhvr>
                                    </p:animEffect>
                                  </p:childTnLst>
                                </p:cTn>
                              </p:par>
                              <p:par>
                                <p:cTn id="49" presetID="31" presetClass="entr" presetSubtype="0" fill="hold" nodeType="withEffect">
                                  <p:stCondLst>
                                    <p:cond delay="3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2000" fill="hold"/>
                                        <p:tgtEl>
                                          <p:spTgt spid="26"/>
                                        </p:tgtEl>
                                        <p:attrNameLst>
                                          <p:attrName>ppt_w</p:attrName>
                                        </p:attrNameLst>
                                      </p:cBhvr>
                                      <p:tavLst>
                                        <p:tav tm="0">
                                          <p:val>
                                            <p:fltVal val="0"/>
                                          </p:val>
                                        </p:tav>
                                        <p:tav tm="100000">
                                          <p:val>
                                            <p:strVal val="#ppt_w"/>
                                          </p:val>
                                        </p:tav>
                                      </p:tavLst>
                                    </p:anim>
                                    <p:anim calcmode="lin" valueType="num">
                                      <p:cBhvr>
                                        <p:cTn id="52" dur="2000" fill="hold"/>
                                        <p:tgtEl>
                                          <p:spTgt spid="26"/>
                                        </p:tgtEl>
                                        <p:attrNameLst>
                                          <p:attrName>ppt_h</p:attrName>
                                        </p:attrNameLst>
                                      </p:cBhvr>
                                      <p:tavLst>
                                        <p:tav tm="0">
                                          <p:val>
                                            <p:fltVal val="0"/>
                                          </p:val>
                                        </p:tav>
                                        <p:tav tm="100000">
                                          <p:val>
                                            <p:strVal val="#ppt_h"/>
                                          </p:val>
                                        </p:tav>
                                      </p:tavLst>
                                    </p:anim>
                                    <p:anim calcmode="lin" valueType="num">
                                      <p:cBhvr>
                                        <p:cTn id="53" dur="2000" fill="hold"/>
                                        <p:tgtEl>
                                          <p:spTgt spid="26"/>
                                        </p:tgtEl>
                                        <p:attrNameLst>
                                          <p:attrName>style.rotation</p:attrName>
                                        </p:attrNameLst>
                                      </p:cBhvr>
                                      <p:tavLst>
                                        <p:tav tm="0">
                                          <p:val>
                                            <p:fltVal val="90"/>
                                          </p:val>
                                        </p:tav>
                                        <p:tav tm="100000">
                                          <p:val>
                                            <p:fltVal val="0"/>
                                          </p:val>
                                        </p:tav>
                                      </p:tavLst>
                                    </p:anim>
                                    <p:animEffect transition="in" filter="fade">
                                      <p:cBhvr>
                                        <p:cTn id="54" dur="2000"/>
                                        <p:tgtEl>
                                          <p:spTgt spid="26"/>
                                        </p:tgtEl>
                                      </p:cBhvr>
                                    </p:animEffect>
                                  </p:childTnLst>
                                </p:cTn>
                              </p:par>
                              <p:par>
                                <p:cTn id="55" presetID="31" presetClass="entr" presetSubtype="0" fill="hold" nodeType="withEffect">
                                  <p:stCondLst>
                                    <p:cond delay="300"/>
                                  </p:stCondLst>
                                  <p:childTnLst>
                                    <p:set>
                                      <p:cBhvr>
                                        <p:cTn id="56" dur="1" fill="hold">
                                          <p:stCondLst>
                                            <p:cond delay="0"/>
                                          </p:stCondLst>
                                        </p:cTn>
                                        <p:tgtEl>
                                          <p:spTgt spid="31"/>
                                        </p:tgtEl>
                                        <p:attrNameLst>
                                          <p:attrName>style.visibility</p:attrName>
                                        </p:attrNameLst>
                                      </p:cBhvr>
                                      <p:to>
                                        <p:strVal val="visible"/>
                                      </p:to>
                                    </p:set>
                                    <p:anim calcmode="lin" valueType="num">
                                      <p:cBhvr>
                                        <p:cTn id="57" dur="2000" fill="hold"/>
                                        <p:tgtEl>
                                          <p:spTgt spid="31"/>
                                        </p:tgtEl>
                                        <p:attrNameLst>
                                          <p:attrName>ppt_w</p:attrName>
                                        </p:attrNameLst>
                                      </p:cBhvr>
                                      <p:tavLst>
                                        <p:tav tm="0">
                                          <p:val>
                                            <p:fltVal val="0"/>
                                          </p:val>
                                        </p:tav>
                                        <p:tav tm="100000">
                                          <p:val>
                                            <p:strVal val="#ppt_w"/>
                                          </p:val>
                                        </p:tav>
                                      </p:tavLst>
                                    </p:anim>
                                    <p:anim calcmode="lin" valueType="num">
                                      <p:cBhvr>
                                        <p:cTn id="58" dur="2000" fill="hold"/>
                                        <p:tgtEl>
                                          <p:spTgt spid="31"/>
                                        </p:tgtEl>
                                        <p:attrNameLst>
                                          <p:attrName>ppt_h</p:attrName>
                                        </p:attrNameLst>
                                      </p:cBhvr>
                                      <p:tavLst>
                                        <p:tav tm="0">
                                          <p:val>
                                            <p:fltVal val="0"/>
                                          </p:val>
                                        </p:tav>
                                        <p:tav tm="100000">
                                          <p:val>
                                            <p:strVal val="#ppt_h"/>
                                          </p:val>
                                        </p:tav>
                                      </p:tavLst>
                                    </p:anim>
                                    <p:anim calcmode="lin" valueType="num">
                                      <p:cBhvr>
                                        <p:cTn id="59" dur="2000" fill="hold"/>
                                        <p:tgtEl>
                                          <p:spTgt spid="31"/>
                                        </p:tgtEl>
                                        <p:attrNameLst>
                                          <p:attrName>style.rotation</p:attrName>
                                        </p:attrNameLst>
                                      </p:cBhvr>
                                      <p:tavLst>
                                        <p:tav tm="0">
                                          <p:val>
                                            <p:fltVal val="90"/>
                                          </p:val>
                                        </p:tav>
                                        <p:tav tm="100000">
                                          <p:val>
                                            <p:fltVal val="0"/>
                                          </p:val>
                                        </p:tav>
                                      </p:tavLst>
                                    </p:anim>
                                    <p:animEffect transition="in" filter="fade">
                                      <p:cBhvr>
                                        <p:cTn id="60" dur="2000"/>
                                        <p:tgtEl>
                                          <p:spTgt spid="31"/>
                                        </p:tgtEl>
                                      </p:cBhvr>
                                    </p:animEffect>
                                  </p:childTnLst>
                                </p:cTn>
                              </p:par>
                              <p:par>
                                <p:cTn id="61" presetID="31" presetClass="entr" presetSubtype="0" fill="hold" nodeType="withEffect">
                                  <p:stCondLst>
                                    <p:cond delay="300"/>
                                  </p:stCondLst>
                                  <p:childTnLst>
                                    <p:set>
                                      <p:cBhvr>
                                        <p:cTn id="62" dur="1" fill="hold">
                                          <p:stCondLst>
                                            <p:cond delay="0"/>
                                          </p:stCondLst>
                                        </p:cTn>
                                        <p:tgtEl>
                                          <p:spTgt spid="34"/>
                                        </p:tgtEl>
                                        <p:attrNameLst>
                                          <p:attrName>style.visibility</p:attrName>
                                        </p:attrNameLst>
                                      </p:cBhvr>
                                      <p:to>
                                        <p:strVal val="visible"/>
                                      </p:to>
                                    </p:set>
                                    <p:anim calcmode="lin" valueType="num">
                                      <p:cBhvr>
                                        <p:cTn id="63" dur="2000" fill="hold"/>
                                        <p:tgtEl>
                                          <p:spTgt spid="34"/>
                                        </p:tgtEl>
                                        <p:attrNameLst>
                                          <p:attrName>ppt_w</p:attrName>
                                        </p:attrNameLst>
                                      </p:cBhvr>
                                      <p:tavLst>
                                        <p:tav tm="0">
                                          <p:val>
                                            <p:fltVal val="0"/>
                                          </p:val>
                                        </p:tav>
                                        <p:tav tm="100000">
                                          <p:val>
                                            <p:strVal val="#ppt_w"/>
                                          </p:val>
                                        </p:tav>
                                      </p:tavLst>
                                    </p:anim>
                                    <p:anim calcmode="lin" valueType="num">
                                      <p:cBhvr>
                                        <p:cTn id="64" dur="2000" fill="hold"/>
                                        <p:tgtEl>
                                          <p:spTgt spid="34"/>
                                        </p:tgtEl>
                                        <p:attrNameLst>
                                          <p:attrName>ppt_h</p:attrName>
                                        </p:attrNameLst>
                                      </p:cBhvr>
                                      <p:tavLst>
                                        <p:tav tm="0">
                                          <p:val>
                                            <p:fltVal val="0"/>
                                          </p:val>
                                        </p:tav>
                                        <p:tav tm="100000">
                                          <p:val>
                                            <p:strVal val="#ppt_h"/>
                                          </p:val>
                                        </p:tav>
                                      </p:tavLst>
                                    </p:anim>
                                    <p:anim calcmode="lin" valueType="num">
                                      <p:cBhvr>
                                        <p:cTn id="65" dur="2000" fill="hold"/>
                                        <p:tgtEl>
                                          <p:spTgt spid="34"/>
                                        </p:tgtEl>
                                        <p:attrNameLst>
                                          <p:attrName>style.rotation</p:attrName>
                                        </p:attrNameLst>
                                      </p:cBhvr>
                                      <p:tavLst>
                                        <p:tav tm="0">
                                          <p:val>
                                            <p:fltVal val="90"/>
                                          </p:val>
                                        </p:tav>
                                        <p:tav tm="100000">
                                          <p:val>
                                            <p:fltVal val="0"/>
                                          </p:val>
                                        </p:tav>
                                      </p:tavLst>
                                    </p:anim>
                                    <p:animEffect transition="in" filter="fade">
                                      <p:cBhvr>
                                        <p:cTn id="66" dur="2000"/>
                                        <p:tgtEl>
                                          <p:spTgt spid="34"/>
                                        </p:tgtEl>
                                      </p:cBhvr>
                                    </p:animEffect>
                                  </p:childTnLst>
                                </p:cTn>
                              </p:par>
                              <p:par>
                                <p:cTn id="67" presetID="31" presetClass="entr" presetSubtype="0" fill="hold" nodeType="withEffect">
                                  <p:stCondLst>
                                    <p:cond delay="300"/>
                                  </p:stCondLst>
                                  <p:childTnLst>
                                    <p:set>
                                      <p:cBhvr>
                                        <p:cTn id="68" dur="1" fill="hold">
                                          <p:stCondLst>
                                            <p:cond delay="0"/>
                                          </p:stCondLst>
                                        </p:cTn>
                                        <p:tgtEl>
                                          <p:spTgt spid="37"/>
                                        </p:tgtEl>
                                        <p:attrNameLst>
                                          <p:attrName>style.visibility</p:attrName>
                                        </p:attrNameLst>
                                      </p:cBhvr>
                                      <p:to>
                                        <p:strVal val="visible"/>
                                      </p:to>
                                    </p:set>
                                    <p:anim calcmode="lin" valueType="num">
                                      <p:cBhvr>
                                        <p:cTn id="69" dur="2000" fill="hold"/>
                                        <p:tgtEl>
                                          <p:spTgt spid="37"/>
                                        </p:tgtEl>
                                        <p:attrNameLst>
                                          <p:attrName>ppt_w</p:attrName>
                                        </p:attrNameLst>
                                      </p:cBhvr>
                                      <p:tavLst>
                                        <p:tav tm="0">
                                          <p:val>
                                            <p:fltVal val="0"/>
                                          </p:val>
                                        </p:tav>
                                        <p:tav tm="100000">
                                          <p:val>
                                            <p:strVal val="#ppt_w"/>
                                          </p:val>
                                        </p:tav>
                                      </p:tavLst>
                                    </p:anim>
                                    <p:anim calcmode="lin" valueType="num">
                                      <p:cBhvr>
                                        <p:cTn id="70" dur="2000" fill="hold"/>
                                        <p:tgtEl>
                                          <p:spTgt spid="37"/>
                                        </p:tgtEl>
                                        <p:attrNameLst>
                                          <p:attrName>ppt_h</p:attrName>
                                        </p:attrNameLst>
                                      </p:cBhvr>
                                      <p:tavLst>
                                        <p:tav tm="0">
                                          <p:val>
                                            <p:fltVal val="0"/>
                                          </p:val>
                                        </p:tav>
                                        <p:tav tm="100000">
                                          <p:val>
                                            <p:strVal val="#ppt_h"/>
                                          </p:val>
                                        </p:tav>
                                      </p:tavLst>
                                    </p:anim>
                                    <p:anim calcmode="lin" valueType="num">
                                      <p:cBhvr>
                                        <p:cTn id="71" dur="2000" fill="hold"/>
                                        <p:tgtEl>
                                          <p:spTgt spid="37"/>
                                        </p:tgtEl>
                                        <p:attrNameLst>
                                          <p:attrName>style.rotation</p:attrName>
                                        </p:attrNameLst>
                                      </p:cBhvr>
                                      <p:tavLst>
                                        <p:tav tm="0">
                                          <p:val>
                                            <p:fltVal val="90"/>
                                          </p:val>
                                        </p:tav>
                                        <p:tav tm="100000">
                                          <p:val>
                                            <p:fltVal val="0"/>
                                          </p:val>
                                        </p:tav>
                                      </p:tavLst>
                                    </p:anim>
                                    <p:animEffect transition="in" filter="fade">
                                      <p:cBhvr>
                                        <p:cTn id="72" dur="2000"/>
                                        <p:tgtEl>
                                          <p:spTgt spid="37"/>
                                        </p:tgtEl>
                                      </p:cBhvr>
                                    </p:animEffect>
                                  </p:childTnLst>
                                </p:cTn>
                              </p:par>
                              <p:par>
                                <p:cTn id="73" presetID="12" presetClass="entr" presetSubtype="1" fill="hold" grpId="0" nodeType="withEffect">
                                  <p:stCondLst>
                                    <p:cond delay="2000"/>
                                  </p:stCondLst>
                                  <p:iterate type="lt">
                                    <p:tmPct val="20000"/>
                                  </p:iterate>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p:tgtEl>
                                          <p:spTgt spid="57"/>
                                        </p:tgtEl>
                                        <p:attrNameLst>
                                          <p:attrName>ppt_y</p:attrName>
                                        </p:attrNameLst>
                                      </p:cBhvr>
                                      <p:tavLst>
                                        <p:tav tm="0">
                                          <p:val>
                                            <p:strVal val="#ppt_y-#ppt_h*1.125000"/>
                                          </p:val>
                                        </p:tav>
                                        <p:tav tm="100000">
                                          <p:val>
                                            <p:strVal val="#ppt_y"/>
                                          </p:val>
                                        </p:tav>
                                      </p:tavLst>
                                    </p:anim>
                                    <p:animEffect transition="in" filter="wipe(down)">
                                      <p:cBhvr>
                                        <p:cTn id="76" dur="500"/>
                                        <p:tgtEl>
                                          <p:spTgt spid="57"/>
                                        </p:tgtEl>
                                      </p:cBhvr>
                                    </p:animEffect>
                                  </p:childTnLst>
                                </p:cTn>
                              </p:par>
                              <p:par>
                                <p:cTn id="77" presetID="12" presetClass="entr" presetSubtype="4" fill="hold" grpId="0" nodeType="withEffect">
                                  <p:stCondLst>
                                    <p:cond delay="320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p:tgtEl>
                                          <p:spTgt spid="52"/>
                                        </p:tgtEl>
                                        <p:attrNameLst>
                                          <p:attrName>ppt_y</p:attrName>
                                        </p:attrNameLst>
                                      </p:cBhvr>
                                      <p:tavLst>
                                        <p:tav tm="0">
                                          <p:val>
                                            <p:strVal val="#ppt_y+#ppt_h*1.125000"/>
                                          </p:val>
                                        </p:tav>
                                        <p:tav tm="100000">
                                          <p:val>
                                            <p:strVal val="#ppt_y"/>
                                          </p:val>
                                        </p:tav>
                                      </p:tavLst>
                                    </p:anim>
                                    <p:animEffect transition="in" filter="wipe(up)">
                                      <p:cBhvr>
                                        <p:cTn id="80" dur="500"/>
                                        <p:tgtEl>
                                          <p:spTgt spid="52"/>
                                        </p:tgtEl>
                                      </p:cBhvr>
                                    </p:animEffect>
                                  </p:childTnLst>
                                </p:cTn>
                              </p:par>
                              <p:par>
                                <p:cTn id="81" presetID="23" presetClass="entr" presetSubtype="16" fill="hold" grpId="0" nodeType="withEffect">
                                  <p:stCondLst>
                                    <p:cond delay="4500"/>
                                  </p:stCondLst>
                                  <p:childTnLst>
                                    <p:set>
                                      <p:cBhvr>
                                        <p:cTn id="82" dur="1" fill="hold">
                                          <p:stCondLst>
                                            <p:cond delay="0"/>
                                          </p:stCondLst>
                                        </p:cTn>
                                        <p:tgtEl>
                                          <p:spTgt spid="58"/>
                                        </p:tgtEl>
                                        <p:attrNameLst>
                                          <p:attrName>style.visibility</p:attrName>
                                        </p:attrNameLst>
                                      </p:cBhvr>
                                      <p:to>
                                        <p:strVal val="visible"/>
                                      </p:to>
                                    </p:set>
                                    <p:anim calcmode="lin" valueType="num">
                                      <p:cBhvr>
                                        <p:cTn id="83" dur="500" fill="hold"/>
                                        <p:tgtEl>
                                          <p:spTgt spid="58"/>
                                        </p:tgtEl>
                                        <p:attrNameLst>
                                          <p:attrName>ppt_w</p:attrName>
                                        </p:attrNameLst>
                                      </p:cBhvr>
                                      <p:tavLst>
                                        <p:tav tm="0">
                                          <p:val>
                                            <p:fltVal val="0"/>
                                          </p:val>
                                        </p:tav>
                                        <p:tav tm="100000">
                                          <p:val>
                                            <p:strVal val="#ppt_w"/>
                                          </p:val>
                                        </p:tav>
                                      </p:tavLst>
                                    </p:anim>
                                    <p:anim calcmode="lin" valueType="num">
                                      <p:cBhvr>
                                        <p:cTn id="84" dur="500" fill="hold"/>
                                        <p:tgtEl>
                                          <p:spTgt spid="58"/>
                                        </p:tgtEl>
                                        <p:attrNameLst>
                                          <p:attrName>ppt_h</p:attrName>
                                        </p:attrNameLst>
                                      </p:cBhvr>
                                      <p:tavLst>
                                        <p:tav tm="0">
                                          <p:val>
                                            <p:fltVal val="0"/>
                                          </p:val>
                                        </p:tav>
                                        <p:tav tm="100000">
                                          <p:val>
                                            <p:strVal val="#ppt_h"/>
                                          </p:val>
                                        </p:tav>
                                      </p:tavLst>
                                    </p:anim>
                                  </p:childTnLst>
                                </p:cTn>
                              </p:par>
                              <p:par>
                                <p:cTn id="85" presetID="23" presetClass="entr" presetSubtype="16" fill="hold" grpId="0" nodeType="withEffect">
                                  <p:stCondLst>
                                    <p:cond delay="450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ppt_w</p:attrName>
                                        </p:attrNameLst>
                                      </p:cBhvr>
                                      <p:tavLst>
                                        <p:tav tm="0">
                                          <p:val>
                                            <p:fltVal val="0"/>
                                          </p:val>
                                        </p:tav>
                                        <p:tav tm="100000">
                                          <p:val>
                                            <p:strVal val="#ppt_w"/>
                                          </p:val>
                                        </p:tav>
                                      </p:tavLst>
                                    </p:anim>
                                    <p:anim calcmode="lin" valueType="num">
                                      <p:cBhvr>
                                        <p:cTn id="88"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465093-4AEB-4F6C-9087-BA9C6B6BBFB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10</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417632" y="776331"/>
                <a:ext cx="8255977" cy="5478038"/>
              </a:xfrm>
              <a:prstGeom prst="rect">
                <a:avLst/>
              </a:prstGeom>
              <a:noFill/>
            </p:spPr>
            <p:txBody>
              <a:bodyPr wrap="square" rtlCol="0">
                <a:spAutoFit/>
              </a:bodyPr>
              <a:lstStyle/>
              <a:p>
                <a:pPr indent="-252000" algn="just">
                  <a:buFont typeface="+mj-lt"/>
                  <a:buAutoNum type="arabicPeriod"/>
                </a:pPr>
                <a:r>
                  <a:rPr lang="zh-CN" altLang="en-US" sz="2400" b="1" dirty="0" smtClean="0">
                    <a:latin typeface="黑体" panose="02010609060101010101" pitchFamily="49" charset="-122"/>
                    <a:ea typeface="黑体" panose="02010609060101010101" pitchFamily="49" charset="-122"/>
                    <a:cs typeface="Times New Roman" pitchFamily="18" charset="0"/>
                  </a:rPr>
                  <a:t>分段线性特性函数</a:t>
                </a:r>
                <a:endParaRPr lang="en-US" altLang="zh-CN" sz="2400" b="1" dirty="0" smtClean="0">
                  <a:latin typeface="黑体" panose="02010609060101010101" pitchFamily="49" charset="-122"/>
                  <a:ea typeface="黑体" panose="02010609060101010101" pitchFamily="49" charset="-122"/>
                  <a:cs typeface="Times New Roman"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400" b="1" i="1" smtClean="0">
                              <a:latin typeface="Cambria Math" panose="02040503050406030204" pitchFamily="18" charset="0"/>
                              <a:ea typeface="楷体" pitchFamily="49" charset="-122"/>
                              <a:cs typeface="Times New Roman" pitchFamily="18" charset="0"/>
                            </a:rPr>
                          </m:ctrlPr>
                        </m:sSubSupPr>
                        <m:e>
                          <m:r>
                            <a:rPr lang="en-US" altLang="zh-CN" sz="2400" b="1" i="1" smtClean="0">
                              <a:latin typeface="Cambria Math" panose="02040503050406030204" pitchFamily="18" charset="0"/>
                              <a:ea typeface="楷体" pitchFamily="49" charset="-122"/>
                              <a:cs typeface="Times New Roman" pitchFamily="18" charset="0"/>
                            </a:rPr>
                            <m:t>𝒙</m:t>
                          </m:r>
                        </m:e>
                        <m:sub>
                          <m:r>
                            <a:rPr lang="en-US" altLang="zh-CN" sz="2400" b="1" i="1" smtClean="0">
                              <a:latin typeface="Cambria Math" panose="02040503050406030204" pitchFamily="18" charset="0"/>
                              <a:ea typeface="楷体" pitchFamily="49" charset="-122"/>
                              <a:cs typeface="Times New Roman" pitchFamily="18" charset="0"/>
                            </a:rPr>
                            <m:t>𝒊</m:t>
                          </m:r>
                        </m:sub>
                        <m:sup>
                          <m:r>
                            <a:rPr lang="en-US" altLang="zh-CN" sz="2400" b="1" i="1" smtClean="0">
                              <a:latin typeface="Cambria Math" panose="02040503050406030204" pitchFamily="18" charset="0"/>
                              <a:ea typeface="楷体" pitchFamily="49" charset="-122"/>
                              <a:cs typeface="Times New Roman" pitchFamily="18" charset="0"/>
                            </a:rPr>
                            <m:t>′</m:t>
                          </m:r>
                        </m:sup>
                      </m:sSubSup>
                      <m:r>
                        <a:rPr lang="en-US" altLang="zh-CN" sz="2400" b="1" i="1" smtClean="0">
                          <a:latin typeface="Cambria Math" panose="02040503050406030204" pitchFamily="18" charset="0"/>
                          <a:ea typeface="楷体" pitchFamily="49" charset="-122"/>
                          <a:cs typeface="Times New Roman" pitchFamily="18" charset="0"/>
                        </a:rPr>
                        <m:t>=</m:t>
                      </m:r>
                      <m:r>
                        <a:rPr lang="en-US" altLang="zh-CN" sz="2400" b="1" i="1" smtClean="0">
                          <a:latin typeface="Cambria Math" panose="02040503050406030204" pitchFamily="18" charset="0"/>
                          <a:ea typeface="楷体" pitchFamily="49" charset="-122"/>
                          <a:cs typeface="Times New Roman" pitchFamily="18" charset="0"/>
                        </a:rPr>
                        <m:t>𝑭</m:t>
                      </m:r>
                      <m:d>
                        <m:dPr>
                          <m:ctrlPr>
                            <a:rPr lang="en-US" altLang="zh-CN" sz="2400" b="1" i="1" smtClean="0">
                              <a:latin typeface="Cambria Math" panose="02040503050406030204" pitchFamily="18" charset="0"/>
                              <a:ea typeface="楷体" pitchFamily="49" charset="-122"/>
                              <a:cs typeface="Times New Roman" pitchFamily="18" charset="0"/>
                            </a:rPr>
                          </m:ctrlPr>
                        </m:dPr>
                        <m:e>
                          <m:sSub>
                            <m:sSubPr>
                              <m:ctrlPr>
                                <a:rPr lang="en-US" altLang="zh-CN" sz="2400" b="1" i="1" smtClean="0">
                                  <a:latin typeface="Cambria Math" panose="02040503050406030204" pitchFamily="18" charset="0"/>
                                  <a:ea typeface="楷体" pitchFamily="49" charset="-122"/>
                                  <a:cs typeface="Times New Roman" pitchFamily="18" charset="0"/>
                                </a:rPr>
                              </m:ctrlPr>
                            </m:sSubPr>
                            <m:e>
                              <m:r>
                                <a:rPr lang="en-US" altLang="zh-CN" sz="2400" b="1" i="1" smtClean="0">
                                  <a:latin typeface="Cambria Math" panose="02040503050406030204" pitchFamily="18" charset="0"/>
                                  <a:ea typeface="楷体" pitchFamily="49" charset="-122"/>
                                  <a:cs typeface="Times New Roman" pitchFamily="18" charset="0"/>
                                </a:rPr>
                                <m:t>𝑿</m:t>
                              </m:r>
                            </m:e>
                            <m:sub>
                              <m:r>
                                <a:rPr lang="en-US" altLang="zh-CN" sz="2400" b="1" i="1" smtClean="0">
                                  <a:latin typeface="Cambria Math" panose="02040503050406030204" pitchFamily="18" charset="0"/>
                                  <a:ea typeface="楷体" pitchFamily="49" charset="-122"/>
                                  <a:cs typeface="Times New Roman" pitchFamily="18" charset="0"/>
                                </a:rPr>
                                <m:t>𝒊</m:t>
                              </m:r>
                            </m:sub>
                          </m:sSub>
                        </m:e>
                      </m:d>
                      <m:r>
                        <a:rPr lang="en-US" altLang="zh-CN" sz="2400" b="1" i="1" smtClean="0">
                          <a:latin typeface="Cambria Math" panose="02040503050406030204" pitchFamily="18" charset="0"/>
                          <a:ea typeface="楷体" pitchFamily="49" charset="-122"/>
                          <a:cs typeface="Times New Roman" pitchFamily="18" charset="0"/>
                        </a:rPr>
                        <m:t>=</m:t>
                      </m:r>
                      <m:r>
                        <a:rPr lang="en-US" altLang="zh-CN" sz="2400" b="1" i="1" smtClean="0">
                          <a:latin typeface="Cambria Math" panose="02040503050406030204" pitchFamily="18" charset="0"/>
                          <a:ea typeface="楷体" pitchFamily="49" charset="-122"/>
                          <a:cs typeface="Times New Roman" pitchFamily="18" charset="0"/>
                        </a:rPr>
                        <m:t>𝒌</m:t>
                      </m:r>
                      <m:sSub>
                        <m:sSubPr>
                          <m:ctrlPr>
                            <a:rPr lang="en-US" altLang="zh-CN" sz="2400" b="1" i="1">
                              <a:latin typeface="Cambria Math" panose="02040503050406030204" pitchFamily="18" charset="0"/>
                              <a:ea typeface="楷体" pitchFamily="49" charset="-122"/>
                              <a:cs typeface="Times New Roman" pitchFamily="18" charset="0"/>
                            </a:rPr>
                          </m:ctrlPr>
                        </m:sSubPr>
                        <m:e>
                          <m:r>
                            <a:rPr lang="en-US" altLang="zh-CN" sz="2400" b="1" i="1">
                              <a:latin typeface="Cambria Math" panose="02040503050406030204" pitchFamily="18" charset="0"/>
                              <a:ea typeface="楷体" pitchFamily="49" charset="-122"/>
                              <a:cs typeface="Times New Roman" pitchFamily="18" charset="0"/>
                            </a:rPr>
                            <m:t>𝑿</m:t>
                          </m:r>
                        </m:e>
                        <m:sub>
                          <m:r>
                            <a:rPr lang="en-US" altLang="zh-CN" sz="2400" b="1" i="1">
                              <a:latin typeface="Cambria Math" panose="02040503050406030204" pitchFamily="18" charset="0"/>
                              <a:ea typeface="楷体" pitchFamily="49" charset="-122"/>
                              <a:cs typeface="Times New Roman" pitchFamily="18" charset="0"/>
                            </a:rPr>
                            <m:t>𝒊</m:t>
                          </m:r>
                        </m:sub>
                      </m:sSub>
                    </m:oMath>
                  </m:oMathPara>
                </a14:m>
                <a:endParaRPr lang="en-US" altLang="zh-CN" sz="2400" b="1" dirty="0" smtClean="0">
                  <a:latin typeface="Times New Roman" pitchFamily="18" charset="0"/>
                  <a:ea typeface="楷体" pitchFamily="49" charset="-122"/>
                  <a:cs typeface="Times New Roman" pitchFamily="18" charset="0"/>
                </a:endParaRPr>
              </a:p>
              <a:p>
                <a:pPr algn="just"/>
                <a:r>
                  <a:rPr lang="zh-CN" altLang="en-US" sz="2400" b="1" dirty="0" smtClean="0">
                    <a:latin typeface="Times New Roman" pitchFamily="18" charset="0"/>
                    <a:ea typeface="楷体" pitchFamily="49" charset="-122"/>
                    <a:cs typeface="Times New Roman" pitchFamily="18" charset="0"/>
                  </a:rPr>
                  <a:t>其中</a:t>
                </a:r>
                <a:r>
                  <a:rPr lang="en-US" altLang="zh-CN" sz="2400" b="1" dirty="0" smtClean="0">
                    <a:latin typeface="Times New Roman" pitchFamily="18" charset="0"/>
                    <a:ea typeface="楷体" pitchFamily="49" charset="-122"/>
                    <a:cs typeface="Times New Roman" pitchFamily="18" charset="0"/>
                  </a:rPr>
                  <a:t>k</a:t>
                </a:r>
                <a:r>
                  <a:rPr lang="zh-CN" altLang="en-US" sz="2400" b="1" dirty="0" smtClean="0">
                    <a:latin typeface="Times New Roman" pitchFamily="18" charset="0"/>
                    <a:ea typeface="楷体" pitchFamily="49" charset="-122"/>
                    <a:cs typeface="Times New Roman" pitchFamily="18" charset="0"/>
                  </a:rPr>
                  <a:t>为常数。</a:t>
                </a:r>
                <a:endParaRPr lang="en-US" altLang="zh-CN" sz="2400" b="1" dirty="0" smtClean="0">
                  <a:latin typeface="Times New Roman" pitchFamily="18" charset="0"/>
                  <a:ea typeface="楷体" pitchFamily="49" charset="-122"/>
                  <a:cs typeface="Times New Roman" pitchFamily="18" charset="0"/>
                </a:endParaRPr>
              </a:p>
              <a:p>
                <a:pPr algn="just"/>
                <a:endParaRPr lang="en-US" altLang="zh-CN" sz="2400" b="1" dirty="0">
                  <a:latin typeface="Times New Roman" pitchFamily="18" charset="0"/>
                  <a:ea typeface="楷体" pitchFamily="49" charset="-122"/>
                  <a:cs typeface="Times New Roman" pitchFamily="18" charset="0"/>
                </a:endParaRPr>
              </a:p>
              <a:p>
                <a:pPr indent="-252000" algn="just">
                  <a:buFont typeface="+mj-lt"/>
                  <a:buAutoNum type="arabicPeriod" startAt="2"/>
                </a:pPr>
                <a:r>
                  <a:rPr lang="zh-CN" altLang="en-US" sz="2400" b="1" dirty="0">
                    <a:latin typeface="黑体" panose="02010609060101010101" pitchFamily="49" charset="-122"/>
                    <a:ea typeface="黑体" panose="02010609060101010101" pitchFamily="49" charset="-122"/>
                    <a:cs typeface="Times New Roman" pitchFamily="18" charset="0"/>
                  </a:rPr>
                  <a:t>阈值特性函数</a:t>
                </a:r>
                <a:endParaRPr lang="en-US" altLang="zh-CN" sz="2400" b="1" dirty="0">
                  <a:latin typeface="黑体" panose="02010609060101010101" pitchFamily="49" charset="-122"/>
                  <a:ea typeface="黑体" panose="02010609060101010101" pitchFamily="49" charset="-122"/>
                  <a:cs typeface="Times New Roman" pitchFamily="18" charset="0"/>
                </a:endParaRPr>
              </a:p>
              <a:p>
                <a:pPr algn="just"/>
                <a:r>
                  <a:rPr lang="en-US" altLang="zh-CN" sz="2400" b="1" dirty="0" smtClean="0">
                    <a:latin typeface="Times New Roman" pitchFamily="18" charset="0"/>
                    <a:ea typeface="楷体" pitchFamily="49" charset="-122"/>
                    <a:cs typeface="Times New Roman" pitchFamily="18" charset="0"/>
                  </a:rPr>
                  <a:t>                                     </a:t>
                </a:r>
                <a14:m>
                  <m:oMath xmlns:m="http://schemas.openxmlformats.org/officeDocument/2006/math">
                    <m:sSubSup>
                      <m:sSubSupPr>
                        <m:ctrlPr>
                          <a:rPr lang="en-US" altLang="zh-CN" sz="2400" b="1" i="1">
                            <a:latin typeface="Cambria Math" panose="02040503050406030204" pitchFamily="18" charset="0"/>
                            <a:ea typeface="楷体" pitchFamily="49" charset="-122"/>
                            <a:cs typeface="Times New Roman" pitchFamily="18" charset="0"/>
                          </a:rPr>
                        </m:ctrlPr>
                      </m:sSubSupPr>
                      <m:e>
                        <m:r>
                          <a:rPr lang="en-US" altLang="zh-CN" sz="2400" b="1" i="1">
                            <a:latin typeface="Cambria Math" panose="02040503050406030204" pitchFamily="18" charset="0"/>
                            <a:ea typeface="楷体" pitchFamily="49" charset="-122"/>
                            <a:cs typeface="Times New Roman" pitchFamily="18" charset="0"/>
                          </a:rPr>
                          <m:t>𝒙</m:t>
                        </m:r>
                      </m:e>
                      <m:sub>
                        <m:r>
                          <a:rPr lang="en-US" altLang="zh-CN" sz="2400" b="1" i="1">
                            <a:latin typeface="Cambria Math" panose="02040503050406030204" pitchFamily="18" charset="0"/>
                            <a:ea typeface="楷体" pitchFamily="49" charset="-122"/>
                            <a:cs typeface="Times New Roman" pitchFamily="18" charset="0"/>
                          </a:rPr>
                          <m:t>𝒊</m:t>
                        </m:r>
                      </m:sub>
                      <m:sup>
                        <m:r>
                          <a:rPr lang="en-US" altLang="zh-CN" sz="2400" b="1" i="1">
                            <a:latin typeface="Cambria Math" panose="02040503050406030204" pitchFamily="18" charset="0"/>
                            <a:ea typeface="楷体" pitchFamily="49" charset="-122"/>
                            <a:cs typeface="Times New Roman" pitchFamily="18" charset="0"/>
                          </a:rPr>
                          <m:t>′</m:t>
                        </m:r>
                      </m:sup>
                    </m:sSubSup>
                    <m:r>
                      <a:rPr lang="en-US" altLang="zh-CN" sz="2400" b="1" i="1">
                        <a:latin typeface="Cambria Math" panose="02040503050406030204" pitchFamily="18" charset="0"/>
                        <a:ea typeface="楷体" pitchFamily="49" charset="-122"/>
                        <a:cs typeface="Times New Roman" pitchFamily="18" charset="0"/>
                      </a:rPr>
                      <m:t>=</m:t>
                    </m:r>
                    <m:r>
                      <a:rPr lang="en-US" altLang="zh-CN" sz="2400" b="1" i="1">
                        <a:latin typeface="Cambria Math" panose="02040503050406030204" pitchFamily="18" charset="0"/>
                        <a:ea typeface="楷体" pitchFamily="49" charset="-122"/>
                        <a:cs typeface="Times New Roman" pitchFamily="18" charset="0"/>
                      </a:rPr>
                      <m:t>𝑭</m:t>
                    </m:r>
                    <m:d>
                      <m:dPr>
                        <m:ctrlPr>
                          <a:rPr lang="en-US" altLang="zh-CN" sz="2400" b="1" i="1">
                            <a:latin typeface="Cambria Math" panose="02040503050406030204" pitchFamily="18" charset="0"/>
                            <a:ea typeface="楷体" pitchFamily="49" charset="-122"/>
                            <a:cs typeface="Times New Roman" pitchFamily="18" charset="0"/>
                          </a:rPr>
                        </m:ctrlPr>
                      </m:dPr>
                      <m:e>
                        <m:sSub>
                          <m:sSubPr>
                            <m:ctrlPr>
                              <a:rPr lang="en-US" altLang="zh-CN" sz="2400" b="1" i="1">
                                <a:latin typeface="Cambria Math" panose="02040503050406030204" pitchFamily="18" charset="0"/>
                                <a:ea typeface="楷体" pitchFamily="49" charset="-122"/>
                                <a:cs typeface="Times New Roman" pitchFamily="18" charset="0"/>
                              </a:rPr>
                            </m:ctrlPr>
                          </m:sSubPr>
                          <m:e>
                            <m:r>
                              <a:rPr lang="en-US" altLang="zh-CN" sz="2400" b="1" i="1">
                                <a:latin typeface="Cambria Math" panose="02040503050406030204" pitchFamily="18" charset="0"/>
                                <a:ea typeface="楷体" pitchFamily="49" charset="-122"/>
                                <a:cs typeface="Times New Roman" pitchFamily="18" charset="0"/>
                              </a:rPr>
                              <m:t>𝑿</m:t>
                            </m:r>
                          </m:e>
                          <m:sub>
                            <m:r>
                              <a:rPr lang="en-US" altLang="zh-CN" sz="2400" b="1" i="1">
                                <a:latin typeface="Cambria Math" panose="02040503050406030204" pitchFamily="18" charset="0"/>
                                <a:ea typeface="楷体" pitchFamily="49" charset="-122"/>
                                <a:cs typeface="Times New Roman" pitchFamily="18" charset="0"/>
                              </a:rPr>
                              <m:t>𝒊</m:t>
                            </m:r>
                          </m:sub>
                        </m:sSub>
                      </m:e>
                    </m:d>
                    <m:r>
                      <a:rPr lang="en-US" altLang="zh-CN" sz="2400" b="1" i="1">
                        <a:latin typeface="Cambria Math" panose="02040503050406030204" pitchFamily="18" charset="0"/>
                        <a:ea typeface="楷体" pitchFamily="49" charset="-122"/>
                        <a:cs typeface="Times New Roman" pitchFamily="18" charset="0"/>
                      </a:rPr>
                      <m:t>=</m:t>
                    </m:r>
                    <m:d>
                      <m:dPr>
                        <m:begChr m:val="{"/>
                        <m:endChr m:val=""/>
                        <m:ctrlPr>
                          <a:rPr lang="en-US" altLang="zh-CN" sz="2400" b="1" i="1" smtClean="0">
                            <a:latin typeface="Cambria Math" panose="02040503050406030204" pitchFamily="18" charset="0"/>
                            <a:ea typeface="楷体" pitchFamily="49" charset="-122"/>
                            <a:cs typeface="Times New Roman" pitchFamily="18" charset="0"/>
                          </a:rPr>
                        </m:ctrlPr>
                      </m:dPr>
                      <m:e>
                        <m:eqArr>
                          <m:eqArrPr>
                            <m:ctrlPr>
                              <a:rPr lang="en-US" altLang="zh-CN" sz="2400" b="1" i="1" smtClean="0">
                                <a:latin typeface="Cambria Math" panose="02040503050406030204" pitchFamily="18" charset="0"/>
                                <a:ea typeface="楷体" pitchFamily="49" charset="-122"/>
                                <a:cs typeface="Times New Roman" pitchFamily="18" charset="0"/>
                              </a:rPr>
                            </m:ctrlPr>
                          </m:eqArrPr>
                          <m:e>
                            <m:r>
                              <a:rPr lang="en-US" altLang="zh-CN" sz="2400" b="1" i="1" smtClean="0">
                                <a:latin typeface="Cambria Math" panose="02040503050406030204" pitchFamily="18" charset="0"/>
                                <a:ea typeface="楷体" pitchFamily="49" charset="-122"/>
                                <a:cs typeface="Times New Roman" pitchFamily="18" charset="0"/>
                              </a:rPr>
                              <m:t>𝟏</m:t>
                            </m:r>
                            <m:sSub>
                              <m:sSubPr>
                                <m:ctrlPr>
                                  <a:rPr lang="en-US" altLang="zh-CN" sz="2400" b="1" i="1">
                                    <a:latin typeface="Cambria Math" panose="02040503050406030204" pitchFamily="18" charset="0"/>
                                    <a:ea typeface="楷体" pitchFamily="49" charset="-122"/>
                                    <a:cs typeface="Times New Roman" pitchFamily="18" charset="0"/>
                                  </a:rPr>
                                </m:ctrlPr>
                              </m:sSubPr>
                              <m:e>
                                <m:r>
                                  <a:rPr lang="en-US" altLang="zh-CN" sz="2400" b="1" i="1" smtClean="0">
                                    <a:latin typeface="Cambria Math" panose="02040503050406030204" pitchFamily="18" charset="0"/>
                                    <a:ea typeface="楷体" pitchFamily="49" charset="-122"/>
                                    <a:cs typeface="Times New Roman" pitchFamily="18" charset="0"/>
                                  </a:rPr>
                                  <m:t>     </m:t>
                                </m:r>
                                <m:r>
                                  <a:rPr lang="en-US" altLang="zh-CN" sz="2400" b="1" i="1">
                                    <a:latin typeface="Cambria Math" panose="02040503050406030204" pitchFamily="18" charset="0"/>
                                    <a:ea typeface="楷体" pitchFamily="49" charset="-122"/>
                                    <a:cs typeface="Times New Roman" pitchFamily="18" charset="0"/>
                                  </a:rPr>
                                  <m:t>𝑿</m:t>
                                </m:r>
                              </m:e>
                              <m:sub>
                                <m:r>
                                  <a:rPr lang="en-US" altLang="zh-CN" sz="2400" b="1" i="1">
                                    <a:latin typeface="Cambria Math" panose="02040503050406030204" pitchFamily="18" charset="0"/>
                                    <a:ea typeface="楷体" pitchFamily="49" charset="-122"/>
                                    <a:cs typeface="Times New Roman" pitchFamily="18" charset="0"/>
                                  </a:rPr>
                                  <m:t>𝒊</m:t>
                                </m:r>
                              </m:sub>
                            </m:sSub>
                            <m:r>
                              <a:rPr lang="en-US" altLang="zh-CN" sz="2400" b="1" i="1" smtClean="0">
                                <a:latin typeface="Cambria Math" panose="02040503050406030204" pitchFamily="18" charset="0"/>
                                <a:ea typeface="Cambria Math" panose="02040503050406030204" pitchFamily="18" charset="0"/>
                                <a:cs typeface="Times New Roman" pitchFamily="18" charset="0"/>
                              </a:rPr>
                              <m:t>≥</m:t>
                            </m:r>
                            <m:sSub>
                              <m:sSubPr>
                                <m:ctrlPr>
                                  <a:rPr lang="en-US" altLang="zh-CN" sz="2400" b="1" i="1" smtClean="0">
                                    <a:latin typeface="Cambria Math" panose="02040503050406030204" pitchFamily="18" charset="0"/>
                                    <a:ea typeface="Cambria Math" panose="02040503050406030204" pitchFamily="18" charset="0"/>
                                    <a:cs typeface="Times New Roman" pitchFamily="18" charset="0"/>
                                  </a:rPr>
                                </m:ctrlPr>
                              </m:sSubPr>
                              <m:e>
                                <m:r>
                                  <a:rPr lang="zh-CN" altLang="en-US" sz="2400" b="1" i="1">
                                    <a:latin typeface="Cambria Math" panose="02040503050406030204" pitchFamily="18" charset="0"/>
                                    <a:ea typeface="Cambria Math" panose="02040503050406030204" pitchFamily="18" charset="0"/>
                                    <a:cs typeface="Times New Roman" pitchFamily="18" charset="0"/>
                                  </a:rPr>
                                  <m:t>𝜽</m:t>
                                </m:r>
                              </m:e>
                              <m:sub>
                                <m:r>
                                  <a:rPr lang="en-US" altLang="zh-CN" sz="2400" b="1" i="1" smtClean="0">
                                    <a:latin typeface="Cambria Math" panose="02040503050406030204" pitchFamily="18" charset="0"/>
                                    <a:ea typeface="Cambria Math" panose="02040503050406030204" pitchFamily="18" charset="0"/>
                                    <a:cs typeface="Times New Roman" pitchFamily="18" charset="0"/>
                                  </a:rPr>
                                  <m:t>𝒊</m:t>
                                </m:r>
                              </m:sub>
                            </m:sSub>
                          </m:e>
                          <m:e>
                            <m:r>
                              <a:rPr lang="en-US" altLang="zh-CN" sz="2400" b="1" i="1" smtClean="0">
                                <a:latin typeface="Cambria Math" panose="02040503050406030204" pitchFamily="18" charset="0"/>
                                <a:ea typeface="楷体" pitchFamily="49" charset="-122"/>
                                <a:cs typeface="Times New Roman" pitchFamily="18" charset="0"/>
                              </a:rPr>
                              <m:t>𝟎</m:t>
                            </m:r>
                            <m:sSub>
                              <m:sSubPr>
                                <m:ctrlPr>
                                  <a:rPr lang="en-US" altLang="zh-CN" sz="2400" b="1" i="1">
                                    <a:latin typeface="Cambria Math" panose="02040503050406030204" pitchFamily="18" charset="0"/>
                                    <a:ea typeface="楷体" pitchFamily="49" charset="-122"/>
                                    <a:cs typeface="Times New Roman" pitchFamily="18" charset="0"/>
                                  </a:rPr>
                                </m:ctrlPr>
                              </m:sSubPr>
                              <m:e>
                                <m:r>
                                  <a:rPr lang="en-US" altLang="zh-CN" sz="2400" b="1" i="1">
                                    <a:latin typeface="Cambria Math" panose="02040503050406030204" pitchFamily="18" charset="0"/>
                                    <a:ea typeface="楷体" pitchFamily="49" charset="-122"/>
                                    <a:cs typeface="Times New Roman" pitchFamily="18" charset="0"/>
                                  </a:rPr>
                                  <m:t>     </m:t>
                                </m:r>
                                <m:r>
                                  <a:rPr lang="en-US" altLang="zh-CN" sz="2400" b="1" i="1">
                                    <a:latin typeface="Cambria Math" panose="02040503050406030204" pitchFamily="18" charset="0"/>
                                    <a:ea typeface="楷体" pitchFamily="49" charset="-122"/>
                                    <a:cs typeface="Times New Roman" pitchFamily="18" charset="0"/>
                                  </a:rPr>
                                  <m:t>𝑿</m:t>
                                </m:r>
                              </m:e>
                              <m:sub>
                                <m:r>
                                  <a:rPr lang="en-US" altLang="zh-CN" sz="2400" b="1" i="1">
                                    <a:latin typeface="Cambria Math" panose="02040503050406030204" pitchFamily="18" charset="0"/>
                                    <a:ea typeface="楷体" pitchFamily="49" charset="-122"/>
                                    <a:cs typeface="Times New Roman" pitchFamily="18" charset="0"/>
                                  </a:rPr>
                                  <m:t>𝒊</m:t>
                                </m:r>
                              </m:sub>
                            </m:sSub>
                            <m:r>
                              <a:rPr lang="en-US" altLang="zh-CN" sz="2400" b="1" i="1" smtClean="0">
                                <a:latin typeface="Cambria Math" panose="02040503050406030204" pitchFamily="18" charset="0"/>
                                <a:ea typeface="Cambria Math" panose="02040503050406030204" pitchFamily="18" charset="0"/>
                                <a:cs typeface="Times New Roman" pitchFamily="18" charset="0"/>
                              </a:rPr>
                              <m:t>&lt;</m:t>
                            </m:r>
                            <m:sSub>
                              <m:sSubPr>
                                <m:ctrlPr>
                                  <a:rPr lang="en-US" altLang="zh-CN" sz="2400" b="1" i="1">
                                    <a:latin typeface="Cambria Math" panose="02040503050406030204" pitchFamily="18" charset="0"/>
                                    <a:ea typeface="Cambria Math" panose="02040503050406030204" pitchFamily="18" charset="0"/>
                                    <a:cs typeface="Times New Roman" pitchFamily="18" charset="0"/>
                                  </a:rPr>
                                </m:ctrlPr>
                              </m:sSubPr>
                              <m:e>
                                <m:r>
                                  <a:rPr lang="zh-CN" altLang="en-US" sz="2400" b="1" i="1">
                                    <a:latin typeface="Cambria Math" panose="02040503050406030204" pitchFamily="18" charset="0"/>
                                    <a:ea typeface="Cambria Math" panose="02040503050406030204" pitchFamily="18" charset="0"/>
                                    <a:cs typeface="Times New Roman" pitchFamily="18" charset="0"/>
                                  </a:rPr>
                                  <m:t>𝜽</m:t>
                                </m:r>
                              </m:e>
                              <m:sub>
                                <m:r>
                                  <a:rPr lang="en-US" altLang="zh-CN" sz="2400" b="1" i="1">
                                    <a:latin typeface="Cambria Math" panose="02040503050406030204" pitchFamily="18" charset="0"/>
                                    <a:ea typeface="Cambria Math" panose="02040503050406030204" pitchFamily="18" charset="0"/>
                                    <a:cs typeface="Times New Roman" pitchFamily="18" charset="0"/>
                                  </a:rPr>
                                  <m:t>𝒊</m:t>
                                </m:r>
                              </m:sub>
                            </m:sSub>
                          </m:e>
                        </m:eqArr>
                      </m:e>
                    </m:d>
                  </m:oMath>
                </a14:m>
                <a:endParaRPr lang="en-US" altLang="zh-CN" sz="2400" b="1" dirty="0" smtClean="0">
                  <a:latin typeface="Times New Roman" pitchFamily="18" charset="0"/>
                  <a:ea typeface="楷体" pitchFamily="49" charset="-122"/>
                  <a:cs typeface="Times New Roman" pitchFamily="18" charset="0"/>
                </a:endParaRPr>
              </a:p>
              <a:p>
                <a:pPr algn="just"/>
                <a:r>
                  <a:rPr lang="zh-CN" altLang="en-US" sz="2400" b="1" dirty="0" smtClean="0">
                    <a:latin typeface="Times New Roman" pitchFamily="18" charset="0"/>
                    <a:ea typeface="楷体" pitchFamily="49" charset="-122"/>
                    <a:cs typeface="Times New Roman" pitchFamily="18" charset="0"/>
                  </a:rPr>
                  <a:t>这是最早提出的一种离散型的二值函数。</a:t>
                </a:r>
                <a:endParaRPr lang="en-US" altLang="zh-CN" sz="2400" b="1" dirty="0" smtClean="0">
                  <a:latin typeface="Times New Roman" pitchFamily="18" charset="0"/>
                  <a:ea typeface="楷体" pitchFamily="49" charset="-122"/>
                  <a:cs typeface="Times New Roman" pitchFamily="18" charset="0"/>
                </a:endParaRPr>
              </a:p>
              <a:p>
                <a:pPr algn="just"/>
                <a:endParaRPr lang="en-US" altLang="zh-CN" sz="2400" b="1" dirty="0" smtClean="0">
                  <a:latin typeface="Times New Roman" pitchFamily="18" charset="0"/>
                  <a:ea typeface="楷体" pitchFamily="49" charset="-122"/>
                  <a:cs typeface="Times New Roman" pitchFamily="18" charset="0"/>
                </a:endParaRPr>
              </a:p>
              <a:p>
                <a:pPr indent="-252000" algn="just">
                  <a:buFont typeface="+mj-lt"/>
                  <a:buAutoNum type="arabicPeriod" startAt="3"/>
                </a:pPr>
                <a:r>
                  <a:rPr lang="en-US" altLang="zh-CN" sz="2400" b="1" dirty="0">
                    <a:latin typeface="黑体" panose="02010609060101010101" pitchFamily="49" charset="-122"/>
                    <a:ea typeface="黑体" panose="02010609060101010101" pitchFamily="49" charset="-122"/>
                    <a:cs typeface="Times New Roman" pitchFamily="18" charset="0"/>
                  </a:rPr>
                  <a:t>S</a:t>
                </a:r>
                <a:r>
                  <a:rPr lang="zh-CN" altLang="en-US" sz="2400" b="1" dirty="0">
                    <a:latin typeface="黑体" panose="02010609060101010101" pitchFamily="49" charset="-122"/>
                    <a:ea typeface="黑体" panose="02010609060101010101" pitchFamily="49" charset="-122"/>
                    <a:cs typeface="Times New Roman" pitchFamily="18" charset="0"/>
                  </a:rPr>
                  <a:t>型逻辑特性函数</a:t>
                </a:r>
                <a:endParaRPr lang="en-US" altLang="zh-CN" sz="2400" b="1" dirty="0">
                  <a:latin typeface="黑体" panose="02010609060101010101" pitchFamily="49" charset="-122"/>
                  <a:ea typeface="黑体" panose="02010609060101010101" pitchFamily="49" charset="-122"/>
                  <a:cs typeface="Times New Roman"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400" b="1" i="1">
                              <a:latin typeface="Cambria Math" panose="02040503050406030204" pitchFamily="18" charset="0"/>
                              <a:ea typeface="楷体" pitchFamily="49" charset="-122"/>
                              <a:cs typeface="Times New Roman" pitchFamily="18" charset="0"/>
                            </a:rPr>
                          </m:ctrlPr>
                        </m:sSubSupPr>
                        <m:e>
                          <m:r>
                            <a:rPr lang="en-US" altLang="zh-CN" sz="2400" b="1" i="1">
                              <a:latin typeface="Cambria Math" panose="02040503050406030204" pitchFamily="18" charset="0"/>
                              <a:ea typeface="楷体" pitchFamily="49" charset="-122"/>
                              <a:cs typeface="Times New Roman" pitchFamily="18" charset="0"/>
                            </a:rPr>
                            <m:t>𝒙</m:t>
                          </m:r>
                        </m:e>
                        <m:sub>
                          <m:r>
                            <a:rPr lang="en-US" altLang="zh-CN" sz="2400" b="1" i="1">
                              <a:latin typeface="Cambria Math" panose="02040503050406030204" pitchFamily="18" charset="0"/>
                              <a:ea typeface="楷体" pitchFamily="49" charset="-122"/>
                              <a:cs typeface="Times New Roman" pitchFamily="18" charset="0"/>
                            </a:rPr>
                            <m:t>𝒊</m:t>
                          </m:r>
                        </m:sub>
                        <m:sup>
                          <m:r>
                            <a:rPr lang="en-US" altLang="zh-CN" sz="2400" b="1" i="1">
                              <a:latin typeface="Cambria Math" panose="02040503050406030204" pitchFamily="18" charset="0"/>
                              <a:ea typeface="楷体" pitchFamily="49" charset="-122"/>
                              <a:cs typeface="Times New Roman" pitchFamily="18" charset="0"/>
                            </a:rPr>
                            <m:t>′</m:t>
                          </m:r>
                        </m:sup>
                      </m:sSubSup>
                      <m:r>
                        <a:rPr lang="en-US" altLang="zh-CN" sz="2400" b="1" i="1">
                          <a:latin typeface="Cambria Math" panose="02040503050406030204" pitchFamily="18" charset="0"/>
                          <a:ea typeface="楷体" pitchFamily="49" charset="-122"/>
                          <a:cs typeface="Times New Roman" pitchFamily="18" charset="0"/>
                        </a:rPr>
                        <m:t>=</m:t>
                      </m:r>
                      <m:r>
                        <a:rPr lang="en-US" altLang="zh-CN" sz="2400" b="1" i="1">
                          <a:latin typeface="Cambria Math" panose="02040503050406030204" pitchFamily="18" charset="0"/>
                          <a:ea typeface="楷体" pitchFamily="49" charset="-122"/>
                          <a:cs typeface="Times New Roman" pitchFamily="18" charset="0"/>
                        </a:rPr>
                        <m:t>𝑭</m:t>
                      </m:r>
                      <m:d>
                        <m:dPr>
                          <m:ctrlPr>
                            <a:rPr lang="en-US" altLang="zh-CN" sz="2400" b="1" i="1">
                              <a:latin typeface="Cambria Math" panose="02040503050406030204" pitchFamily="18" charset="0"/>
                              <a:ea typeface="楷体" pitchFamily="49" charset="-122"/>
                              <a:cs typeface="Times New Roman" pitchFamily="18" charset="0"/>
                            </a:rPr>
                          </m:ctrlPr>
                        </m:dPr>
                        <m:e>
                          <m:sSub>
                            <m:sSubPr>
                              <m:ctrlPr>
                                <a:rPr lang="en-US" altLang="zh-CN" sz="2400" b="1" i="1">
                                  <a:latin typeface="Cambria Math" panose="02040503050406030204" pitchFamily="18" charset="0"/>
                                  <a:ea typeface="楷体" pitchFamily="49" charset="-122"/>
                                  <a:cs typeface="Times New Roman" pitchFamily="18" charset="0"/>
                                </a:rPr>
                              </m:ctrlPr>
                            </m:sSubPr>
                            <m:e>
                              <m:r>
                                <a:rPr lang="en-US" altLang="zh-CN" sz="2400" b="1" i="1">
                                  <a:latin typeface="Cambria Math" panose="02040503050406030204" pitchFamily="18" charset="0"/>
                                  <a:ea typeface="楷体" pitchFamily="49" charset="-122"/>
                                  <a:cs typeface="Times New Roman" pitchFamily="18" charset="0"/>
                                </a:rPr>
                                <m:t>𝑿</m:t>
                              </m:r>
                            </m:e>
                            <m:sub>
                              <m:r>
                                <a:rPr lang="en-US" altLang="zh-CN" sz="2400" b="1" i="1">
                                  <a:latin typeface="Cambria Math" panose="02040503050406030204" pitchFamily="18" charset="0"/>
                                  <a:ea typeface="楷体" pitchFamily="49" charset="-122"/>
                                  <a:cs typeface="Times New Roman" pitchFamily="18" charset="0"/>
                                </a:rPr>
                                <m:t>𝒊</m:t>
                              </m:r>
                            </m:sub>
                          </m:sSub>
                        </m:e>
                      </m:d>
                      <m:r>
                        <a:rPr lang="en-US" altLang="zh-CN" sz="2400" b="1" i="1">
                          <a:latin typeface="Cambria Math" panose="02040503050406030204" pitchFamily="18" charset="0"/>
                          <a:ea typeface="楷体" pitchFamily="49" charset="-122"/>
                          <a:cs typeface="Times New Roman" pitchFamily="18" charset="0"/>
                        </a:rPr>
                        <m:t>=</m:t>
                      </m:r>
                      <m:sSup>
                        <m:sSupPr>
                          <m:ctrlPr>
                            <a:rPr lang="en-US" altLang="zh-CN" sz="2400" b="1" i="1" smtClean="0">
                              <a:latin typeface="Cambria Math" panose="02040503050406030204" pitchFamily="18" charset="0"/>
                              <a:ea typeface="楷体" pitchFamily="49" charset="-122"/>
                              <a:cs typeface="Times New Roman" pitchFamily="18" charset="0"/>
                            </a:rPr>
                          </m:ctrlPr>
                        </m:sSupPr>
                        <m:e>
                          <m:d>
                            <m:dPr>
                              <m:ctrlPr>
                                <a:rPr lang="en-US" altLang="zh-CN" sz="2400" b="1" i="1" smtClean="0">
                                  <a:latin typeface="Cambria Math" panose="02040503050406030204" pitchFamily="18" charset="0"/>
                                  <a:ea typeface="楷体" pitchFamily="49" charset="-122"/>
                                  <a:cs typeface="Times New Roman" pitchFamily="18" charset="0"/>
                                </a:rPr>
                              </m:ctrlPr>
                            </m:dPr>
                            <m:e>
                              <m:r>
                                <a:rPr lang="en-US" altLang="zh-CN" sz="2400" b="1" i="1" smtClean="0">
                                  <a:latin typeface="Cambria Math" panose="02040503050406030204" pitchFamily="18" charset="0"/>
                                  <a:ea typeface="楷体" pitchFamily="49" charset="-122"/>
                                  <a:cs typeface="Times New Roman" pitchFamily="18" charset="0"/>
                                </a:rPr>
                                <m:t>𝟏</m:t>
                              </m:r>
                              <m:r>
                                <a:rPr lang="en-US" altLang="zh-CN" sz="2400" b="1" i="1" smtClean="0">
                                  <a:latin typeface="Cambria Math" panose="02040503050406030204" pitchFamily="18" charset="0"/>
                                  <a:ea typeface="楷体" pitchFamily="49" charset="-122"/>
                                  <a:cs typeface="Times New Roman" pitchFamily="18" charset="0"/>
                                </a:rPr>
                                <m:t>+</m:t>
                              </m:r>
                              <m:sSup>
                                <m:sSupPr>
                                  <m:ctrlPr>
                                    <a:rPr lang="en-US" altLang="zh-CN" sz="2400" b="1" i="1" smtClean="0">
                                      <a:latin typeface="Cambria Math" panose="02040503050406030204" pitchFamily="18" charset="0"/>
                                      <a:ea typeface="楷体" pitchFamily="49" charset="-122"/>
                                      <a:cs typeface="Times New Roman" pitchFamily="18" charset="0"/>
                                    </a:rPr>
                                  </m:ctrlPr>
                                </m:sSupPr>
                                <m:e>
                                  <m:r>
                                    <a:rPr lang="en-US" altLang="zh-CN" sz="2400" b="1" i="1" smtClean="0">
                                      <a:latin typeface="Cambria Math" panose="02040503050406030204" pitchFamily="18" charset="0"/>
                                      <a:ea typeface="楷体" pitchFamily="49" charset="-122"/>
                                      <a:cs typeface="Times New Roman" pitchFamily="18" charset="0"/>
                                    </a:rPr>
                                    <m:t>𝒆</m:t>
                                  </m:r>
                                </m:e>
                                <m:sup>
                                  <m:r>
                                    <a:rPr lang="en-US" altLang="zh-CN" sz="2400" b="1" i="1" smtClean="0">
                                      <a:latin typeface="Cambria Math" panose="02040503050406030204" pitchFamily="18" charset="0"/>
                                      <a:ea typeface="楷体" pitchFamily="49" charset="-122"/>
                                      <a:cs typeface="Times New Roman" pitchFamily="18" charset="0"/>
                                    </a:rPr>
                                    <m:t>−</m:t>
                                  </m:r>
                                  <m:sSub>
                                    <m:sSubPr>
                                      <m:ctrlPr>
                                        <a:rPr lang="en-US" altLang="zh-CN" sz="2400" b="1" i="1">
                                          <a:latin typeface="Cambria Math" panose="02040503050406030204" pitchFamily="18" charset="0"/>
                                          <a:ea typeface="楷体" pitchFamily="49" charset="-122"/>
                                          <a:cs typeface="Times New Roman" pitchFamily="18" charset="0"/>
                                        </a:rPr>
                                      </m:ctrlPr>
                                    </m:sSubPr>
                                    <m:e>
                                      <m:r>
                                        <a:rPr lang="en-US" altLang="zh-CN" sz="2400" b="1" i="1">
                                          <a:latin typeface="Cambria Math" panose="02040503050406030204" pitchFamily="18" charset="0"/>
                                          <a:ea typeface="楷体" pitchFamily="49" charset="-122"/>
                                          <a:cs typeface="Times New Roman" pitchFamily="18" charset="0"/>
                                        </a:rPr>
                                        <m:t>𝑿</m:t>
                                      </m:r>
                                    </m:e>
                                    <m:sub>
                                      <m:r>
                                        <a:rPr lang="en-US" altLang="zh-CN" sz="2400" b="1" i="1">
                                          <a:latin typeface="Cambria Math" panose="02040503050406030204" pitchFamily="18" charset="0"/>
                                          <a:ea typeface="楷体" pitchFamily="49" charset="-122"/>
                                          <a:cs typeface="Times New Roman" pitchFamily="18" charset="0"/>
                                        </a:rPr>
                                        <m:t>𝒊</m:t>
                                      </m:r>
                                    </m:sub>
                                  </m:sSub>
                                </m:sup>
                              </m:sSup>
                            </m:e>
                          </m:d>
                        </m:e>
                        <m:sup>
                          <m:r>
                            <a:rPr lang="en-US" altLang="zh-CN" sz="2400" b="1" i="1" smtClean="0">
                              <a:latin typeface="Cambria Math" panose="02040503050406030204" pitchFamily="18" charset="0"/>
                              <a:ea typeface="楷体" pitchFamily="49" charset="-122"/>
                              <a:cs typeface="Times New Roman" pitchFamily="18" charset="0"/>
                            </a:rPr>
                            <m:t>−</m:t>
                          </m:r>
                          <m:r>
                            <a:rPr lang="en-US" altLang="zh-CN" sz="2400" b="1" i="1" smtClean="0">
                              <a:latin typeface="Cambria Math" panose="02040503050406030204" pitchFamily="18" charset="0"/>
                              <a:ea typeface="楷体" pitchFamily="49" charset="-122"/>
                              <a:cs typeface="Times New Roman" pitchFamily="18" charset="0"/>
                            </a:rPr>
                            <m:t>𝟏</m:t>
                          </m:r>
                        </m:sup>
                      </m:sSup>
                    </m:oMath>
                  </m:oMathPara>
                </a14:m>
                <a:endParaRPr lang="en-US" altLang="zh-CN" sz="2400" b="1" dirty="0">
                  <a:latin typeface="Times New Roman" pitchFamily="18" charset="0"/>
                  <a:ea typeface="楷体" pitchFamily="49" charset="-122"/>
                  <a:cs typeface="Times New Roman" pitchFamily="18" charset="0"/>
                </a:endParaRPr>
              </a:p>
              <a:p>
                <a:pPr algn="just"/>
                <a:r>
                  <a:rPr lang="zh-CN" altLang="en-US" sz="2400" b="1" dirty="0">
                    <a:latin typeface="Times New Roman" pitchFamily="18" charset="0"/>
                    <a:ea typeface="楷体" pitchFamily="49" charset="-122"/>
                    <a:cs typeface="Times New Roman" pitchFamily="18" charset="0"/>
                  </a:rPr>
                  <a:t>这类特性函数常用来表示输入和输出的</a:t>
                </a:r>
                <a:r>
                  <a:rPr lang="en-US" altLang="zh-CN" sz="2400" b="1" dirty="0">
                    <a:latin typeface="Times New Roman" pitchFamily="18" charset="0"/>
                    <a:ea typeface="楷体" pitchFamily="49" charset="-122"/>
                    <a:cs typeface="Times New Roman" pitchFamily="18" charset="0"/>
                  </a:rPr>
                  <a:t>S</a:t>
                </a:r>
                <a:r>
                  <a:rPr lang="zh-CN" altLang="en-US" sz="2400" b="1" dirty="0">
                    <a:latin typeface="Times New Roman" pitchFamily="18" charset="0"/>
                    <a:ea typeface="楷体" pitchFamily="49" charset="-122"/>
                    <a:cs typeface="Times New Roman" pitchFamily="18" charset="0"/>
                  </a:rPr>
                  <a:t>型曲线关系，反映神经元的“压缩”和“饱和”特性，即把神经元定义为具有非线性增益特性的电子系统</a:t>
                </a:r>
                <a:r>
                  <a:rPr lang="zh-CN" altLang="en-US" sz="2400" b="1" dirty="0" smtClean="0">
                    <a:latin typeface="Times New Roman" pitchFamily="18" charset="0"/>
                    <a:ea typeface="楷体" pitchFamily="49" charset="-122"/>
                    <a:cs typeface="Times New Roman" pitchFamily="18" charset="0"/>
                  </a:rPr>
                  <a:t>。</a:t>
                </a:r>
                <a:endParaRPr lang="en-US" altLang="zh-CN" sz="2400" b="1" dirty="0">
                  <a:latin typeface="Times New Roman" pitchFamily="18" charset="0"/>
                  <a:ea typeface="楷体" pitchFamily="49" charset="-122"/>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17632" y="776331"/>
                <a:ext cx="8255977" cy="5478038"/>
              </a:xfrm>
              <a:prstGeom prst="rect">
                <a:avLst/>
              </a:prstGeom>
              <a:blipFill>
                <a:blip r:embed="rId2" cstate="print"/>
                <a:stretch>
                  <a:fillRect l="-1182" t="-890" r="-1108" b="-1224"/>
                </a:stretch>
              </a:blipFill>
            </p:spPr>
            <p:txBody>
              <a:bodyPr/>
              <a:lstStyle/>
              <a:p>
                <a:r>
                  <a:rPr lang="zh-CN" altLang="en-US">
                    <a:noFill/>
                  </a:rPr>
                  <a:t> </a:t>
                </a:r>
              </a:p>
            </p:txBody>
          </p:sp>
        </mc:Fallback>
      </mc:AlternateContent>
      <p:sp>
        <p:nvSpPr>
          <p:cNvPr id="6"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神经元</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389328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B7E88E-5D00-4A89-A854-8AC44910AEB9}"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11</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9" name="Oval 4"/>
          <p:cNvSpPr/>
          <p:nvPr/>
        </p:nvSpPr>
        <p:spPr>
          <a:xfrm>
            <a:off x="2201638" y="2776665"/>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latin typeface="Times New Roman" panose="02020603050405020304" pitchFamily="18" charset="0"/>
                <a:cs typeface="Times New Roman" panose="02020603050405020304" pitchFamily="18" charset="0"/>
              </a:rPr>
              <a:t>∑</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0" name="Oval 5"/>
          <p:cNvSpPr/>
          <p:nvPr/>
        </p:nvSpPr>
        <p:spPr>
          <a:xfrm>
            <a:off x="982438" y="2014665"/>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11" name="Oval 6"/>
          <p:cNvSpPr/>
          <p:nvPr/>
        </p:nvSpPr>
        <p:spPr>
          <a:xfrm>
            <a:off x="982438" y="2548065"/>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12" name="Oval 7"/>
          <p:cNvSpPr/>
          <p:nvPr/>
        </p:nvSpPr>
        <p:spPr>
          <a:xfrm>
            <a:off x="982438" y="4300665"/>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cxnSp>
        <p:nvCxnSpPr>
          <p:cNvPr id="13" name="Straight Arrow Connector 9"/>
          <p:cNvCxnSpPr>
            <a:stCxn id="10" idx="6"/>
            <a:endCxn id="9" idx="2"/>
          </p:cNvCxnSpPr>
          <p:nvPr/>
        </p:nvCxnSpPr>
        <p:spPr>
          <a:xfrm>
            <a:off x="1287238" y="2167065"/>
            <a:ext cx="914400" cy="9525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1"/>
          <p:cNvCxnSpPr>
            <a:stCxn id="11" idx="6"/>
            <a:endCxn id="9" idx="2"/>
          </p:cNvCxnSpPr>
          <p:nvPr/>
        </p:nvCxnSpPr>
        <p:spPr>
          <a:xfrm>
            <a:off x="1287238" y="2700465"/>
            <a:ext cx="914400" cy="4191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3"/>
          <p:cNvCxnSpPr>
            <a:stCxn id="12" idx="7"/>
            <a:endCxn id="9" idx="2"/>
          </p:cNvCxnSpPr>
          <p:nvPr/>
        </p:nvCxnSpPr>
        <p:spPr>
          <a:xfrm flipV="1">
            <a:off x="1242601" y="3119565"/>
            <a:ext cx="959037" cy="122573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6" name="TextBox 14"/>
          <p:cNvSpPr txBox="1"/>
          <p:nvPr/>
        </p:nvSpPr>
        <p:spPr>
          <a:xfrm>
            <a:off x="460761" y="1845265"/>
            <a:ext cx="44114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cs typeface="Times New Roman" panose="02020603050405020304" pitchFamily="18" charset="0"/>
              </a:rPr>
              <a:t>x</a:t>
            </a:r>
            <a:r>
              <a:rPr lang="en-US" sz="2400" b="1" baseline="-25000" dirty="0" smtClean="0">
                <a:solidFill>
                  <a:srgbClr val="000000"/>
                </a:solidFill>
                <a:latin typeface="Times New Roman" panose="02020603050405020304" pitchFamily="18" charset="0"/>
                <a:cs typeface="Times New Roman" panose="02020603050405020304" pitchFamily="18" charset="0"/>
              </a:rPr>
              <a:t>1</a:t>
            </a:r>
            <a:endParaRPr lang="en-US" sz="2400" b="1" baseline="-25000" dirty="0">
              <a:solidFill>
                <a:srgbClr val="000000"/>
              </a:solidFill>
              <a:latin typeface="Times New Roman" panose="02020603050405020304" pitchFamily="18" charset="0"/>
              <a:cs typeface="Times New Roman" panose="02020603050405020304" pitchFamily="18" charset="0"/>
            </a:endParaRPr>
          </a:p>
        </p:txBody>
      </p:sp>
      <p:sp>
        <p:nvSpPr>
          <p:cNvPr id="17" name="TextBox 15"/>
          <p:cNvSpPr txBox="1"/>
          <p:nvPr/>
        </p:nvSpPr>
        <p:spPr>
          <a:xfrm>
            <a:off x="460761" y="2378665"/>
            <a:ext cx="44114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cs typeface="Times New Roman" panose="02020603050405020304" pitchFamily="18" charset="0"/>
              </a:rPr>
              <a:t>x</a:t>
            </a:r>
            <a:r>
              <a:rPr lang="en-US" sz="2400" b="1" baseline="-25000" dirty="0" smtClean="0">
                <a:solidFill>
                  <a:srgbClr val="000000"/>
                </a:solidFill>
                <a:latin typeface="Times New Roman" panose="02020603050405020304" pitchFamily="18" charset="0"/>
                <a:cs typeface="Times New Roman" panose="02020603050405020304" pitchFamily="18" charset="0"/>
              </a:rPr>
              <a:t>2</a:t>
            </a:r>
            <a:endParaRPr lang="en-US" sz="2400" b="1" baseline="-25000" dirty="0">
              <a:solidFill>
                <a:srgbClr val="000000"/>
              </a:solidFill>
              <a:latin typeface="Times New Roman" panose="02020603050405020304" pitchFamily="18" charset="0"/>
              <a:cs typeface="Times New Roman" panose="02020603050405020304" pitchFamily="18" charset="0"/>
            </a:endParaRPr>
          </a:p>
        </p:txBody>
      </p:sp>
      <p:sp>
        <p:nvSpPr>
          <p:cNvPr id="18" name="TextBox 16"/>
          <p:cNvSpPr txBox="1"/>
          <p:nvPr/>
        </p:nvSpPr>
        <p:spPr>
          <a:xfrm>
            <a:off x="460761" y="4142933"/>
            <a:ext cx="452368" cy="461665"/>
          </a:xfrm>
          <a:prstGeom prst="rect">
            <a:avLst/>
          </a:prstGeom>
          <a:noFill/>
        </p:spPr>
        <p:txBody>
          <a:bodyPr wrap="none" rtlCol="0">
            <a:spAutoFit/>
          </a:bodyPr>
          <a:lstStyle/>
          <a:p>
            <a:r>
              <a:rPr lang="en-US" sz="2400" b="1" dirty="0" err="1" smtClean="0">
                <a:solidFill>
                  <a:srgbClr val="000000"/>
                </a:solidFill>
                <a:latin typeface="Times New Roman" panose="02020603050405020304" pitchFamily="18" charset="0"/>
                <a:cs typeface="Times New Roman" panose="02020603050405020304" pitchFamily="18" charset="0"/>
              </a:rPr>
              <a:t>x</a:t>
            </a:r>
            <a:r>
              <a:rPr lang="en-US" sz="2400" b="1" baseline="-25000" dirty="0" err="1" smtClean="0">
                <a:solidFill>
                  <a:srgbClr val="000000"/>
                </a:solidFill>
                <a:latin typeface="Times New Roman" panose="02020603050405020304" pitchFamily="18" charset="0"/>
                <a:cs typeface="Times New Roman" panose="02020603050405020304" pitchFamily="18" charset="0"/>
              </a:rPr>
              <a:t>n</a:t>
            </a:r>
            <a:endParaRPr lang="en-US" sz="2400" b="1" baseline="-25000" dirty="0">
              <a:solidFill>
                <a:srgbClr val="000000"/>
              </a:solidFill>
              <a:latin typeface="Times New Roman" panose="02020603050405020304" pitchFamily="18" charset="0"/>
              <a:cs typeface="Times New Roman" panose="02020603050405020304" pitchFamily="18" charset="0"/>
            </a:endParaRPr>
          </a:p>
        </p:txBody>
      </p:sp>
      <p:sp>
        <p:nvSpPr>
          <p:cNvPr id="19" name="TextBox 17"/>
          <p:cNvSpPr txBox="1"/>
          <p:nvPr/>
        </p:nvSpPr>
        <p:spPr>
          <a:xfrm>
            <a:off x="1287238" y="1868125"/>
            <a:ext cx="510076" cy="461665"/>
          </a:xfrm>
          <a:prstGeom prst="rect">
            <a:avLst/>
          </a:prstGeom>
          <a:noFill/>
        </p:spPr>
        <p:txBody>
          <a:bodyPr wrap="none" rtlCol="0">
            <a:spAutoFit/>
          </a:bodyPr>
          <a:lstStyle/>
          <a:p>
            <a:r>
              <a:rPr lang="en-US" sz="2400" b="1" dirty="0" smtClean="0">
                <a:solidFill>
                  <a:srgbClr val="0000FF"/>
                </a:solidFill>
                <a:latin typeface="Times New Roman" panose="02020603050405020304" pitchFamily="18" charset="0"/>
                <a:cs typeface="Times New Roman" panose="02020603050405020304" pitchFamily="18" charset="0"/>
              </a:rPr>
              <a:t>w</a:t>
            </a:r>
            <a:r>
              <a:rPr lang="en-US" sz="2400" b="1" baseline="-25000" dirty="0" smtClean="0">
                <a:solidFill>
                  <a:srgbClr val="0000FF"/>
                </a:solidFill>
                <a:latin typeface="Times New Roman" panose="02020603050405020304" pitchFamily="18" charset="0"/>
                <a:cs typeface="Times New Roman" panose="02020603050405020304" pitchFamily="18" charset="0"/>
              </a:rPr>
              <a:t>1</a:t>
            </a:r>
            <a:endParaRPr lang="en-US" sz="2400" b="1" baseline="-25000" dirty="0">
              <a:solidFill>
                <a:srgbClr val="0000FF"/>
              </a:solidFill>
              <a:latin typeface="Times New Roman" panose="02020603050405020304" pitchFamily="18" charset="0"/>
              <a:cs typeface="Times New Roman" panose="02020603050405020304" pitchFamily="18" charset="0"/>
            </a:endParaRPr>
          </a:p>
        </p:txBody>
      </p:sp>
      <p:sp>
        <p:nvSpPr>
          <p:cNvPr id="20" name="TextBox 18"/>
          <p:cNvSpPr txBox="1"/>
          <p:nvPr/>
        </p:nvSpPr>
        <p:spPr>
          <a:xfrm>
            <a:off x="1287238" y="2401525"/>
            <a:ext cx="510076" cy="461665"/>
          </a:xfrm>
          <a:prstGeom prst="rect">
            <a:avLst/>
          </a:prstGeom>
          <a:noFill/>
        </p:spPr>
        <p:txBody>
          <a:bodyPr wrap="none" rtlCol="0">
            <a:spAutoFit/>
          </a:bodyPr>
          <a:lstStyle/>
          <a:p>
            <a:r>
              <a:rPr lang="en-US" sz="2400" b="1" dirty="0" smtClean="0">
                <a:solidFill>
                  <a:srgbClr val="0000FF"/>
                </a:solidFill>
                <a:latin typeface="Times New Roman" panose="02020603050405020304" pitchFamily="18" charset="0"/>
                <a:cs typeface="Times New Roman" panose="02020603050405020304" pitchFamily="18" charset="0"/>
              </a:rPr>
              <a:t>w</a:t>
            </a:r>
            <a:r>
              <a:rPr lang="en-US" sz="2400" b="1" baseline="-25000" dirty="0" smtClean="0">
                <a:solidFill>
                  <a:srgbClr val="0000FF"/>
                </a:solidFill>
                <a:latin typeface="Times New Roman" panose="02020603050405020304" pitchFamily="18" charset="0"/>
                <a:cs typeface="Times New Roman" panose="02020603050405020304" pitchFamily="18" charset="0"/>
              </a:rPr>
              <a:t>2</a:t>
            </a:r>
            <a:endParaRPr lang="en-US" sz="2400" b="1" baseline="-25000" dirty="0">
              <a:solidFill>
                <a:srgbClr val="0000FF"/>
              </a:solidFill>
              <a:latin typeface="Times New Roman" panose="02020603050405020304" pitchFamily="18" charset="0"/>
              <a:cs typeface="Times New Roman" panose="02020603050405020304" pitchFamily="18" charset="0"/>
            </a:endParaRPr>
          </a:p>
        </p:txBody>
      </p:sp>
      <p:sp>
        <p:nvSpPr>
          <p:cNvPr id="21" name="TextBox 19"/>
          <p:cNvSpPr txBox="1"/>
          <p:nvPr/>
        </p:nvSpPr>
        <p:spPr>
          <a:xfrm>
            <a:off x="1287238" y="3580869"/>
            <a:ext cx="521297" cy="461665"/>
          </a:xfrm>
          <a:prstGeom prst="rect">
            <a:avLst/>
          </a:prstGeom>
          <a:noFill/>
        </p:spPr>
        <p:txBody>
          <a:bodyPr wrap="none" rtlCol="0">
            <a:spAutoFit/>
          </a:bodyPr>
          <a:lstStyle/>
          <a:p>
            <a:r>
              <a:rPr lang="en-US" sz="2400" b="1" dirty="0" err="1" smtClean="0">
                <a:solidFill>
                  <a:srgbClr val="0000FF"/>
                </a:solidFill>
                <a:latin typeface="Times New Roman" panose="02020603050405020304" pitchFamily="18" charset="0"/>
                <a:cs typeface="Times New Roman" panose="02020603050405020304" pitchFamily="18" charset="0"/>
              </a:rPr>
              <a:t>w</a:t>
            </a:r>
            <a:r>
              <a:rPr lang="en-US" sz="2400" b="1" baseline="-25000" dirty="0" err="1" smtClean="0">
                <a:solidFill>
                  <a:srgbClr val="0000FF"/>
                </a:solidFill>
                <a:latin typeface="Times New Roman" panose="02020603050405020304" pitchFamily="18" charset="0"/>
                <a:cs typeface="Times New Roman" panose="02020603050405020304" pitchFamily="18" charset="0"/>
              </a:rPr>
              <a:t>n</a:t>
            </a:r>
            <a:endParaRPr lang="en-US" sz="2400" b="1" baseline="-25000" dirty="0">
              <a:solidFill>
                <a:srgbClr val="0000FF"/>
              </a:solidFill>
              <a:latin typeface="Times New Roman" panose="02020603050405020304" pitchFamily="18" charset="0"/>
              <a:cs typeface="Times New Roman" panose="02020603050405020304" pitchFamily="18" charset="0"/>
            </a:endParaRPr>
          </a:p>
        </p:txBody>
      </p:sp>
      <p:sp>
        <p:nvSpPr>
          <p:cNvPr id="22" name="TextBox 20"/>
          <p:cNvSpPr txBox="1"/>
          <p:nvPr/>
        </p:nvSpPr>
        <p:spPr>
          <a:xfrm>
            <a:off x="536961" y="2988265"/>
            <a:ext cx="228600" cy="1200329"/>
          </a:xfrm>
          <a:prstGeom prst="rect">
            <a:avLst/>
          </a:prstGeom>
          <a:noFill/>
        </p:spPr>
        <p:txBody>
          <a:bodyPr wrap="square" rtlCol="0">
            <a:spAutoFit/>
          </a:bodyPr>
          <a:lstStyle/>
          <a:p>
            <a:r>
              <a:rPr lang="en-US" sz="2400" b="1" dirty="0" smtClean="0">
                <a:solidFill>
                  <a:srgbClr val="000000"/>
                </a:solidFill>
                <a:latin typeface="Times New Roman" panose="02020603050405020304" pitchFamily="18" charset="0"/>
                <a:cs typeface="Times New Roman" panose="02020603050405020304" pitchFamily="18" charset="0"/>
              </a:rPr>
              <a:t>.</a:t>
            </a:r>
          </a:p>
          <a:p>
            <a:r>
              <a:rPr lang="en-US" sz="2400" b="1" dirty="0" smtClean="0">
                <a:solidFill>
                  <a:srgbClr val="000000"/>
                </a:solidFill>
                <a:latin typeface="Times New Roman" panose="02020603050405020304" pitchFamily="18" charset="0"/>
                <a:cs typeface="Times New Roman" panose="02020603050405020304" pitchFamily="18" charset="0"/>
              </a:rPr>
              <a:t>.</a:t>
            </a:r>
          </a:p>
          <a:p>
            <a:r>
              <a:rPr lang="en-US" sz="2400" b="1" dirty="0" smtClean="0">
                <a:solidFill>
                  <a:srgbClr val="000000"/>
                </a:solidFill>
                <a:latin typeface="Times New Roman" panose="02020603050405020304" pitchFamily="18" charset="0"/>
                <a:cs typeface="Times New Roman" panose="02020603050405020304" pitchFamily="18" charset="0"/>
              </a:rPr>
              <a:t>.</a:t>
            </a:r>
            <a:endParaRPr lang="en-US" sz="2400" b="1" dirty="0">
              <a:solidFill>
                <a:srgbClr val="000000"/>
              </a:solidFill>
              <a:latin typeface="Times New Roman" panose="02020603050405020304" pitchFamily="18" charset="0"/>
              <a:cs typeface="Times New Roman" panose="02020603050405020304" pitchFamily="18" charset="0"/>
            </a:endParaRPr>
          </a:p>
        </p:txBody>
      </p:sp>
      <p:cxnSp>
        <p:nvCxnSpPr>
          <p:cNvPr id="23" name="Straight Arrow Connector 23"/>
          <p:cNvCxnSpPr>
            <a:stCxn id="9" idx="6"/>
            <a:endCxn id="25" idx="2"/>
          </p:cNvCxnSpPr>
          <p:nvPr/>
        </p:nvCxnSpPr>
        <p:spPr>
          <a:xfrm>
            <a:off x="2887438" y="3119565"/>
            <a:ext cx="990600" cy="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878038" y="2776665"/>
            <a:ext cx="685800" cy="685800"/>
            <a:chOff x="4495800" y="2057400"/>
            <a:chExt cx="685800" cy="685800"/>
          </a:xfrm>
        </p:grpSpPr>
        <p:sp>
          <p:nvSpPr>
            <p:cNvPr id="25" name="Oval 21"/>
            <p:cNvSpPr/>
            <p:nvPr/>
          </p:nvSpPr>
          <p:spPr>
            <a:xfrm>
              <a:off x="4495800" y="20574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26" name="Straight Connector 25"/>
            <p:cNvCxnSpPr/>
            <p:nvPr/>
          </p:nvCxnSpPr>
          <p:spPr>
            <a:xfrm>
              <a:off x="4813200" y="2209006"/>
              <a:ext cx="216000" cy="1588"/>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7"/>
            <p:cNvCxnSpPr/>
            <p:nvPr/>
          </p:nvCxnSpPr>
          <p:spPr>
            <a:xfrm rot="5400000">
              <a:off x="4609306" y="2399506"/>
              <a:ext cx="381000" cy="1588"/>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8"/>
            <p:cNvCxnSpPr/>
            <p:nvPr/>
          </p:nvCxnSpPr>
          <p:spPr>
            <a:xfrm>
              <a:off x="4572000" y="2588418"/>
              <a:ext cx="216000" cy="1588"/>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grpSp>
      <p:cxnSp>
        <p:nvCxnSpPr>
          <p:cNvPr id="29" name="Straight Arrow Connector 37"/>
          <p:cNvCxnSpPr>
            <a:stCxn id="25" idx="6"/>
          </p:cNvCxnSpPr>
          <p:nvPr/>
        </p:nvCxnSpPr>
        <p:spPr>
          <a:xfrm>
            <a:off x="4563838" y="3119565"/>
            <a:ext cx="90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42"/>
          <p:cNvCxnSpPr>
            <a:endCxn id="9" idx="2"/>
          </p:cNvCxnSpPr>
          <p:nvPr/>
        </p:nvCxnSpPr>
        <p:spPr>
          <a:xfrm rot="5400000">
            <a:off x="1725388" y="2643315"/>
            <a:ext cx="9525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1" name="TextBox 43"/>
          <p:cNvSpPr txBox="1"/>
          <p:nvPr/>
        </p:nvSpPr>
        <p:spPr>
          <a:xfrm>
            <a:off x="2201638" y="2367477"/>
            <a:ext cx="510076" cy="461665"/>
          </a:xfrm>
          <a:prstGeom prst="rect">
            <a:avLst/>
          </a:prstGeom>
          <a:noFill/>
        </p:spPr>
        <p:txBody>
          <a:bodyPr wrap="none" rtlCol="0">
            <a:spAutoFit/>
          </a:bodyPr>
          <a:lstStyle/>
          <a:p>
            <a:r>
              <a:rPr lang="en-US" sz="2400" b="1" dirty="0" smtClean="0">
                <a:solidFill>
                  <a:srgbClr val="0000FF"/>
                </a:solidFill>
                <a:latin typeface="Times New Roman" panose="02020603050405020304" pitchFamily="18" charset="0"/>
                <a:cs typeface="Times New Roman" panose="02020603050405020304" pitchFamily="18" charset="0"/>
              </a:rPr>
              <a:t>w</a:t>
            </a:r>
            <a:r>
              <a:rPr lang="en-US" sz="2400" b="1" baseline="-25000" dirty="0" smtClean="0">
                <a:solidFill>
                  <a:srgbClr val="0000FF"/>
                </a:solidFill>
                <a:latin typeface="Times New Roman" panose="02020603050405020304" pitchFamily="18" charset="0"/>
                <a:cs typeface="Times New Roman" panose="02020603050405020304" pitchFamily="18" charset="0"/>
              </a:rPr>
              <a:t>0</a:t>
            </a:r>
            <a:endParaRPr lang="en-US" sz="2400" b="1" baseline="-25000" dirty="0">
              <a:solidFill>
                <a:srgbClr val="0000FF"/>
              </a:solidFill>
              <a:latin typeface="Times New Roman" panose="02020603050405020304" pitchFamily="18" charset="0"/>
              <a:cs typeface="Times New Roman" panose="02020603050405020304" pitchFamily="18" charset="0"/>
            </a:endParaRPr>
          </a:p>
        </p:txBody>
      </p:sp>
      <p:sp>
        <p:nvSpPr>
          <p:cNvPr id="32" name="TextBox 44"/>
          <p:cNvSpPr txBox="1"/>
          <p:nvPr/>
        </p:nvSpPr>
        <p:spPr>
          <a:xfrm>
            <a:off x="1810793" y="1798911"/>
            <a:ext cx="769763" cy="461665"/>
          </a:xfrm>
          <a:prstGeom prst="rect">
            <a:avLst/>
          </a:prstGeom>
          <a:noFill/>
        </p:spPr>
        <p:txBody>
          <a:bodyPr wrap="none" rtlCol="0">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x</a:t>
            </a:r>
            <a:r>
              <a:rPr lang="en-US" sz="2400" b="1" baseline="-25000" dirty="0" smtClean="0">
                <a:solidFill>
                  <a:srgbClr val="FF0000"/>
                </a:solidFill>
                <a:latin typeface="Times New Roman" panose="02020603050405020304" pitchFamily="18" charset="0"/>
                <a:cs typeface="Times New Roman" panose="02020603050405020304" pitchFamily="18" charset="0"/>
              </a:rPr>
              <a:t>0</a:t>
            </a:r>
            <a:r>
              <a:rPr lang="en-US" sz="2400" b="1" dirty="0" smtClean="0">
                <a:solidFill>
                  <a:srgbClr val="FF0000"/>
                </a:solidFill>
                <a:latin typeface="Times New Roman" panose="02020603050405020304" pitchFamily="18" charset="0"/>
                <a:cs typeface="Times New Roman" panose="02020603050405020304" pitchFamily="18" charset="0"/>
              </a:rPr>
              <a:t>=1</a:t>
            </a:r>
            <a:endParaRPr lang="en-US" sz="2400" b="1" baseline="-25000" dirty="0">
              <a:solidFill>
                <a:srgbClr val="FF0000"/>
              </a:solidFill>
              <a:latin typeface="Times New Roman" panose="02020603050405020304" pitchFamily="18" charset="0"/>
              <a:cs typeface="Times New Roman" panose="02020603050405020304" pitchFamily="18" charset="0"/>
            </a:endParaRPr>
          </a:p>
        </p:txBody>
      </p:sp>
      <p:graphicFrame>
        <p:nvGraphicFramePr>
          <p:cNvPr id="33" name="Object 45"/>
          <p:cNvGraphicFramePr>
            <a:graphicFrameLocks noChangeAspect="1"/>
          </p:cNvGraphicFramePr>
          <p:nvPr>
            <p:extLst>
              <p:ext uri="{D42A27DB-BD31-4B8C-83A1-F6EECF244321}">
                <p14:modId xmlns:p14="http://schemas.microsoft.com/office/powerpoint/2010/main" val="2475187507"/>
              </p:ext>
            </p:extLst>
          </p:nvPr>
        </p:nvGraphicFramePr>
        <p:xfrm>
          <a:off x="2200844" y="3452132"/>
          <a:ext cx="1394925" cy="1077897"/>
        </p:xfrm>
        <a:graphic>
          <a:graphicData uri="http://schemas.openxmlformats.org/presentationml/2006/ole">
            <mc:AlternateContent xmlns:mc="http://schemas.openxmlformats.org/markup-compatibility/2006">
              <mc:Choice xmlns:v="urn:schemas-microsoft-com:vml" Requires="v">
                <p:oleObj spid="_x0000_s13673" name="Equation" r:id="rId4" imgW="558558" imgH="431613" progId="">
                  <p:embed/>
                </p:oleObj>
              </mc:Choice>
              <mc:Fallback>
                <p:oleObj name="Equation" r:id="rId4" imgW="558558" imgH="431613" progId="">
                  <p:embed/>
                  <p:pic>
                    <p:nvPicPr>
                      <p:cNvPr id="0" name="Picture 3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0844" y="3452132"/>
                        <a:ext cx="1394925" cy="10778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46"/>
          <p:cNvGraphicFramePr>
            <a:graphicFrameLocks noChangeAspect="1"/>
          </p:cNvGraphicFramePr>
          <p:nvPr>
            <p:extLst>
              <p:ext uri="{D42A27DB-BD31-4B8C-83A1-F6EECF244321}">
                <p14:modId xmlns:p14="http://schemas.microsoft.com/office/powerpoint/2010/main" val="3034627159"/>
              </p:ext>
            </p:extLst>
          </p:nvPr>
        </p:nvGraphicFramePr>
        <p:xfrm>
          <a:off x="5463838" y="2467761"/>
          <a:ext cx="3076670" cy="1303608"/>
        </p:xfrm>
        <a:graphic>
          <a:graphicData uri="http://schemas.openxmlformats.org/presentationml/2006/ole">
            <mc:AlternateContent xmlns:mc="http://schemas.openxmlformats.org/markup-compatibility/2006">
              <mc:Choice xmlns:v="urn:schemas-microsoft-com:vml" Requires="v">
                <p:oleObj spid="_x0000_s13674" name="Equation" r:id="rId6" imgW="1497950" imgH="634725" progId="">
                  <p:embed/>
                </p:oleObj>
              </mc:Choice>
              <mc:Fallback>
                <p:oleObj name="Equation" r:id="rId6" imgW="1497950" imgH="634725" progId="">
                  <p:embed/>
                  <p:pic>
                    <p:nvPicPr>
                      <p:cNvPr id="0" name="Picture 3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3838" y="2467761"/>
                        <a:ext cx="3076670" cy="1303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矩形 38"/>
          <p:cNvSpPr/>
          <p:nvPr/>
        </p:nvSpPr>
        <p:spPr>
          <a:xfrm>
            <a:off x="3665383" y="2450057"/>
            <a:ext cx="1217000" cy="400110"/>
          </a:xfrm>
          <a:prstGeom prst="rect">
            <a:avLst/>
          </a:prstGeom>
        </p:spPr>
        <p:txBody>
          <a:bodyPr wrap="none">
            <a:spAutoFit/>
          </a:bodyPr>
          <a:lstStyle/>
          <a:p>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特性函数</a:t>
            </a:r>
            <a:endParaRPr lang="zh-CN" altLang="en-US" sz="2000" dirty="0"/>
          </a:p>
        </p:txBody>
      </p:sp>
      <p:sp>
        <p:nvSpPr>
          <p:cNvPr id="38" name="矩形 37"/>
          <p:cNvSpPr/>
          <p:nvPr/>
        </p:nvSpPr>
        <p:spPr>
          <a:xfrm>
            <a:off x="417632" y="796302"/>
            <a:ext cx="8348299" cy="978729"/>
          </a:xfrm>
          <a:prstGeom prst="rect">
            <a:avLst/>
          </a:prstGeom>
        </p:spPr>
        <p:txBody>
          <a:bodyPr wrap="square">
            <a:spAutoFit/>
          </a:bodyPr>
          <a:lstStyle/>
          <a:p>
            <a:pPr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简单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感知器模型实际上仍然是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MP</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模型的结构，由美国学者</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F.Rosenblatt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1957</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年提出</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b="1" dirty="0">
              <a:latin typeface="楷体" panose="02010609060101010101" pitchFamily="49" charset="-122"/>
              <a:ea typeface="楷体" panose="02010609060101010101" pitchFamily="49" charset="-122"/>
            </a:endParaRPr>
          </a:p>
        </p:txBody>
      </p:sp>
      <p:sp>
        <p:nvSpPr>
          <p:cNvPr id="40"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简单感知机</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5" name="Picture 517" descr="http://i.stack.imgur.com/zeRTm.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6575" y="4401263"/>
            <a:ext cx="2137802" cy="20396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Object 4"/>
          <p:cNvGraphicFramePr>
            <a:graphicFrameLocks noChangeAspect="1"/>
          </p:cNvGraphicFramePr>
          <p:nvPr>
            <p:extLst>
              <p:ext uri="{D42A27DB-BD31-4B8C-83A1-F6EECF244321}">
                <p14:modId xmlns:p14="http://schemas.microsoft.com/office/powerpoint/2010/main" val="277661267"/>
              </p:ext>
            </p:extLst>
          </p:nvPr>
        </p:nvGraphicFramePr>
        <p:xfrm>
          <a:off x="536961" y="5213350"/>
          <a:ext cx="5891212" cy="914400"/>
        </p:xfrm>
        <a:graphic>
          <a:graphicData uri="http://schemas.openxmlformats.org/presentationml/2006/ole">
            <mc:AlternateContent xmlns:mc="http://schemas.openxmlformats.org/markup-compatibility/2006">
              <mc:Choice xmlns:v="urn:schemas-microsoft-com:vml" Requires="v">
                <p:oleObj spid="_x0000_s13675" name="Equation" r:id="rId9" imgW="2946400" imgH="457200" progId="">
                  <p:embed/>
                </p:oleObj>
              </mc:Choice>
              <mc:Fallback>
                <p:oleObj name="Equation" r:id="rId9" imgW="2946400" imgH="457200" progId="">
                  <p:embed/>
                  <p:pic>
                    <p:nvPicPr>
                      <p:cNvPr id="0" name="Picture 3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961" y="5213350"/>
                        <a:ext cx="589121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313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49D21E-1005-4CD8-A7E0-6FDFDEC992E1}"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12</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Oval 4"/>
          <p:cNvSpPr/>
          <p:nvPr/>
        </p:nvSpPr>
        <p:spPr>
          <a:xfrm>
            <a:off x="1996439" y="1717686"/>
            <a:ext cx="609600"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cxnSp>
        <p:nvCxnSpPr>
          <p:cNvPr id="6" name="Straight Arrow Connector 7"/>
          <p:cNvCxnSpPr>
            <a:endCxn id="5" idx="4"/>
          </p:cNvCxnSpPr>
          <p:nvPr/>
        </p:nvCxnSpPr>
        <p:spPr>
          <a:xfrm rot="5400000" flipH="1" flipV="1">
            <a:off x="1577339" y="2441586"/>
            <a:ext cx="838200" cy="60960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10"/>
          <p:cNvCxnSpPr>
            <a:endCxn id="5" idx="4"/>
          </p:cNvCxnSpPr>
          <p:nvPr/>
        </p:nvCxnSpPr>
        <p:spPr>
          <a:xfrm rot="16200000" flipV="1">
            <a:off x="2263139" y="2365386"/>
            <a:ext cx="838200" cy="76200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2"/>
          <p:cNvCxnSpPr>
            <a:stCxn id="5" idx="0"/>
          </p:cNvCxnSpPr>
          <p:nvPr/>
        </p:nvCxnSpPr>
        <p:spPr>
          <a:xfrm rot="5400000" flipH="1" flipV="1">
            <a:off x="1920239" y="1336686"/>
            <a:ext cx="762000" cy="158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4"/>
          <p:cNvCxnSpPr>
            <a:endCxn id="5" idx="4"/>
          </p:cNvCxnSpPr>
          <p:nvPr/>
        </p:nvCxnSpPr>
        <p:spPr>
          <a:xfrm>
            <a:off x="1386839" y="2327286"/>
            <a:ext cx="914400" cy="158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TextBox 15"/>
          <p:cNvSpPr txBox="1"/>
          <p:nvPr/>
        </p:nvSpPr>
        <p:spPr>
          <a:xfrm>
            <a:off x="1234439" y="1946286"/>
            <a:ext cx="671979"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-0.8</a:t>
            </a:r>
            <a:endParaRPr lang="en-US" sz="2400" b="1" dirty="0">
              <a:latin typeface="Times New Roman" panose="02020603050405020304" pitchFamily="18" charset="0"/>
              <a:cs typeface="Times New Roman" panose="02020603050405020304" pitchFamily="18" charset="0"/>
            </a:endParaRPr>
          </a:p>
        </p:txBody>
      </p:sp>
      <p:sp>
        <p:nvSpPr>
          <p:cNvPr id="11" name="TextBox 16"/>
          <p:cNvSpPr txBox="1"/>
          <p:nvPr/>
        </p:nvSpPr>
        <p:spPr>
          <a:xfrm>
            <a:off x="1454831" y="2522132"/>
            <a:ext cx="569387"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0.5</a:t>
            </a:r>
            <a:endParaRPr lang="en-US" sz="2400" b="1" dirty="0">
              <a:latin typeface="Times New Roman" panose="02020603050405020304" pitchFamily="18" charset="0"/>
              <a:cs typeface="Times New Roman" panose="02020603050405020304" pitchFamily="18" charset="0"/>
            </a:endParaRPr>
          </a:p>
        </p:txBody>
      </p:sp>
      <p:sp>
        <p:nvSpPr>
          <p:cNvPr id="12" name="TextBox 17"/>
          <p:cNvSpPr txBox="1"/>
          <p:nvPr/>
        </p:nvSpPr>
        <p:spPr>
          <a:xfrm>
            <a:off x="2669439" y="2522132"/>
            <a:ext cx="569387"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0.5</a:t>
            </a:r>
            <a:endParaRPr lang="en-US" sz="2400" b="1" dirty="0">
              <a:latin typeface="Times New Roman" panose="02020603050405020304" pitchFamily="18" charset="0"/>
              <a:cs typeface="Times New Roman" panose="02020603050405020304" pitchFamily="18" charset="0"/>
            </a:endParaRPr>
          </a:p>
        </p:txBody>
      </p:sp>
      <p:sp>
        <p:nvSpPr>
          <p:cNvPr id="13" name="Oval 18"/>
          <p:cNvSpPr/>
          <p:nvPr/>
        </p:nvSpPr>
        <p:spPr>
          <a:xfrm>
            <a:off x="6393530" y="1702824"/>
            <a:ext cx="609600" cy="609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cxnSp>
        <p:nvCxnSpPr>
          <p:cNvPr id="14" name="Straight Arrow Connector 19"/>
          <p:cNvCxnSpPr>
            <a:endCxn id="13" idx="4"/>
          </p:cNvCxnSpPr>
          <p:nvPr/>
        </p:nvCxnSpPr>
        <p:spPr>
          <a:xfrm rot="5400000" flipH="1" flipV="1">
            <a:off x="5974430" y="2426724"/>
            <a:ext cx="838200" cy="60960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20"/>
          <p:cNvCxnSpPr>
            <a:endCxn id="13" idx="4"/>
          </p:cNvCxnSpPr>
          <p:nvPr/>
        </p:nvCxnSpPr>
        <p:spPr>
          <a:xfrm rot="16200000" flipV="1">
            <a:off x="6660230" y="2350524"/>
            <a:ext cx="838200" cy="76200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21"/>
          <p:cNvCxnSpPr>
            <a:stCxn id="13" idx="0"/>
          </p:cNvCxnSpPr>
          <p:nvPr/>
        </p:nvCxnSpPr>
        <p:spPr>
          <a:xfrm rot="5400000" flipH="1" flipV="1">
            <a:off x="6317330" y="1321824"/>
            <a:ext cx="762000" cy="158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2"/>
          <p:cNvCxnSpPr>
            <a:endCxn id="13" idx="4"/>
          </p:cNvCxnSpPr>
          <p:nvPr/>
        </p:nvCxnSpPr>
        <p:spPr>
          <a:xfrm>
            <a:off x="5783930" y="2312424"/>
            <a:ext cx="914400" cy="158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8" name="TextBox 23"/>
          <p:cNvSpPr txBox="1"/>
          <p:nvPr/>
        </p:nvSpPr>
        <p:spPr>
          <a:xfrm>
            <a:off x="5638800" y="1932218"/>
            <a:ext cx="671979"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-0.3</a:t>
            </a:r>
            <a:endParaRPr lang="en-US" sz="2400" b="1" dirty="0">
              <a:latin typeface="Times New Roman" panose="02020603050405020304" pitchFamily="18" charset="0"/>
              <a:cs typeface="Times New Roman" panose="02020603050405020304" pitchFamily="18" charset="0"/>
            </a:endParaRPr>
          </a:p>
        </p:txBody>
      </p:sp>
      <p:sp>
        <p:nvSpPr>
          <p:cNvPr id="19" name="TextBox 24"/>
          <p:cNvSpPr txBox="1"/>
          <p:nvPr/>
        </p:nvSpPr>
        <p:spPr>
          <a:xfrm>
            <a:off x="5859192" y="2507270"/>
            <a:ext cx="569387"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0.5</a:t>
            </a:r>
            <a:endParaRPr lang="en-US" sz="2400" b="1" dirty="0">
              <a:latin typeface="Times New Roman" panose="02020603050405020304" pitchFamily="18" charset="0"/>
              <a:cs typeface="Times New Roman" panose="02020603050405020304" pitchFamily="18" charset="0"/>
            </a:endParaRPr>
          </a:p>
        </p:txBody>
      </p:sp>
      <p:sp>
        <p:nvSpPr>
          <p:cNvPr id="20" name="TextBox 25"/>
          <p:cNvSpPr txBox="1"/>
          <p:nvPr/>
        </p:nvSpPr>
        <p:spPr>
          <a:xfrm>
            <a:off x="7073800" y="2507270"/>
            <a:ext cx="569387"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0.5</a:t>
            </a:r>
            <a:endParaRPr lang="en-US" sz="2400" b="1" dirty="0">
              <a:latin typeface="Times New Roman" panose="02020603050405020304" pitchFamily="18" charset="0"/>
              <a:cs typeface="Times New Roman" panose="02020603050405020304" pitchFamily="18" charset="0"/>
            </a:endParaRPr>
          </a:p>
        </p:txBody>
      </p:sp>
      <p:graphicFrame>
        <p:nvGraphicFramePr>
          <p:cNvPr id="21" name="Table 26"/>
          <p:cNvGraphicFramePr>
            <a:graphicFrameLocks noGrp="1"/>
          </p:cNvGraphicFramePr>
          <p:nvPr>
            <p:extLst>
              <p:ext uri="{D42A27DB-BD31-4B8C-83A1-F6EECF244321}">
                <p14:modId xmlns:p14="http://schemas.microsoft.com/office/powerpoint/2010/main" val="2353342114"/>
              </p:ext>
            </p:extLst>
          </p:nvPr>
        </p:nvGraphicFramePr>
        <p:xfrm>
          <a:off x="501453" y="3313764"/>
          <a:ext cx="3846342" cy="2286000"/>
        </p:xfrm>
        <a:graphic>
          <a:graphicData uri="http://schemas.openxmlformats.org/drawingml/2006/table">
            <a:tbl>
              <a:tblPr firstRow="1" bandRow="1">
                <a:tableStyleId>{E8B1032C-EA38-4F05-BA0D-38AFFFC7BED3}</a:tableStyleId>
              </a:tblPr>
              <a:tblGrid>
                <a:gridCol w="779585">
                  <a:extLst>
                    <a:ext uri="{9D8B030D-6E8A-4147-A177-3AD203B41FA5}">
                      <a16:colId xmlns:a16="http://schemas.microsoft.com/office/drawing/2014/main" val="20000"/>
                    </a:ext>
                  </a:extLst>
                </a:gridCol>
                <a:gridCol w="858129">
                  <a:extLst>
                    <a:ext uri="{9D8B030D-6E8A-4147-A177-3AD203B41FA5}">
                      <a16:colId xmlns:a16="http://schemas.microsoft.com/office/drawing/2014/main" val="20001"/>
                    </a:ext>
                  </a:extLst>
                </a:gridCol>
                <a:gridCol w="942535">
                  <a:extLst>
                    <a:ext uri="{9D8B030D-6E8A-4147-A177-3AD203B41FA5}">
                      <a16:colId xmlns:a16="http://schemas.microsoft.com/office/drawing/2014/main" val="20002"/>
                    </a:ext>
                  </a:extLst>
                </a:gridCol>
                <a:gridCol w="1266093">
                  <a:extLst>
                    <a:ext uri="{9D8B030D-6E8A-4147-A177-3AD203B41FA5}">
                      <a16:colId xmlns:a16="http://schemas.microsoft.com/office/drawing/2014/main" val="20003"/>
                    </a:ext>
                  </a:extLst>
                </a:gridCol>
              </a:tblGrid>
              <a:tr h="370840">
                <a:tc gridSpan="2">
                  <a:txBody>
                    <a:bodyPr/>
                    <a:lstStyle/>
                    <a:p>
                      <a:pPr algn="ctr"/>
                      <a:r>
                        <a:rPr lang="en-AU" sz="2400" b="1" dirty="0" smtClean="0">
                          <a:solidFill>
                            <a:srgbClr val="7030A0"/>
                          </a:solidFill>
                        </a:rPr>
                        <a:t>Input</a:t>
                      </a:r>
                      <a:endParaRPr lang="en-US" sz="2400" b="1" dirty="0">
                        <a:solidFill>
                          <a:srgbClr val="7030A0"/>
                        </a:solidFill>
                      </a:endParaRPr>
                    </a:p>
                  </a:txBody>
                  <a:tcPr>
                    <a:cell3D prstMaterial="dkEdge">
                      <a:bevel/>
                      <a:lightRig rig="flood" dir="t"/>
                    </a:cell3D>
                  </a:tcPr>
                </a:tc>
                <a:tc hMerge="1">
                  <a:txBody>
                    <a:bodyPr/>
                    <a:lstStyle/>
                    <a:p>
                      <a:pPr algn="ctr"/>
                      <a:endParaRPr lang="en-US" b="0" dirty="0"/>
                    </a:p>
                  </a:txBody>
                  <a:tcPr/>
                </a:tc>
                <a:tc>
                  <a:txBody>
                    <a:bodyPr/>
                    <a:lstStyle/>
                    <a:p>
                      <a:pPr algn="ctr"/>
                      <a:r>
                        <a:rPr lang="en-US" sz="2400" b="1" dirty="0" smtClean="0">
                          <a:solidFill>
                            <a:srgbClr val="7030A0"/>
                          </a:solidFill>
                          <a:latin typeface="Times New Roman"/>
                          <a:cs typeface="Times New Roman"/>
                        </a:rPr>
                        <a:t>∑</a:t>
                      </a:r>
                      <a:endParaRPr lang="en-US" sz="2400" b="1" dirty="0">
                        <a:solidFill>
                          <a:srgbClr val="7030A0"/>
                        </a:solidFill>
                      </a:endParaRPr>
                    </a:p>
                  </a:txBody>
                  <a:tcPr>
                    <a:cell3D prstMaterial="dkEdge">
                      <a:bevel/>
                      <a:lightRig rig="flood" dir="t"/>
                    </a:cell3D>
                  </a:tcPr>
                </a:tc>
                <a:tc>
                  <a:txBody>
                    <a:bodyPr/>
                    <a:lstStyle/>
                    <a:p>
                      <a:pPr algn="ctr"/>
                      <a:r>
                        <a:rPr lang="en-AU" sz="2400" b="1" dirty="0" smtClean="0">
                          <a:solidFill>
                            <a:srgbClr val="7030A0"/>
                          </a:solidFill>
                        </a:rPr>
                        <a:t>Output</a:t>
                      </a:r>
                      <a:endParaRPr lang="en-US" sz="2400" b="1" dirty="0">
                        <a:solidFill>
                          <a:srgbClr val="7030A0"/>
                        </a:solidFill>
                      </a:endParaRPr>
                    </a:p>
                  </a:txBody>
                  <a:tcPr>
                    <a:cell3D prstMaterial="dkEdge">
                      <a:bevel/>
                      <a:lightRig rig="flood" dir="t"/>
                    </a:cell3D>
                  </a:tcPr>
                </a:tc>
                <a:extLst>
                  <a:ext uri="{0D108BD9-81ED-4DB2-BD59-A6C34878D82A}">
                    <a16:rowId xmlns:a16="http://schemas.microsoft.com/office/drawing/2014/main" val="10000"/>
                  </a:ext>
                </a:extLst>
              </a:tr>
              <a:tr h="370840">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-0.8</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extLst>
                  <a:ext uri="{0D108BD9-81ED-4DB2-BD59-A6C34878D82A}">
                    <a16:rowId xmlns:a16="http://schemas.microsoft.com/office/drawing/2014/main" val="10001"/>
                  </a:ext>
                </a:extLst>
              </a:tr>
              <a:tr h="370840">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-0.3</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extLst>
                  <a:ext uri="{0D108BD9-81ED-4DB2-BD59-A6C34878D82A}">
                    <a16:rowId xmlns:a16="http://schemas.microsoft.com/office/drawing/2014/main" val="10002"/>
                  </a:ext>
                </a:extLst>
              </a:tr>
              <a:tr h="370840">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-0.3</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extLst>
                  <a:ext uri="{0D108BD9-81ED-4DB2-BD59-A6C34878D82A}">
                    <a16:rowId xmlns:a16="http://schemas.microsoft.com/office/drawing/2014/main" val="10003"/>
                  </a:ext>
                </a:extLst>
              </a:tr>
              <a:tr h="370840">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0.2</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extLst>
                  <a:ext uri="{0D108BD9-81ED-4DB2-BD59-A6C34878D82A}">
                    <a16:rowId xmlns:a16="http://schemas.microsoft.com/office/drawing/2014/main" val="10004"/>
                  </a:ext>
                </a:extLst>
              </a:tr>
            </a:tbl>
          </a:graphicData>
        </a:graphic>
      </p:graphicFrame>
      <p:graphicFrame>
        <p:nvGraphicFramePr>
          <p:cNvPr id="22" name="Table 27"/>
          <p:cNvGraphicFramePr>
            <a:graphicFrameLocks noGrp="1"/>
          </p:cNvGraphicFramePr>
          <p:nvPr>
            <p:extLst>
              <p:ext uri="{D42A27DB-BD31-4B8C-83A1-F6EECF244321}">
                <p14:modId xmlns:p14="http://schemas.microsoft.com/office/powerpoint/2010/main" val="2165535733"/>
              </p:ext>
            </p:extLst>
          </p:nvPr>
        </p:nvGraphicFramePr>
        <p:xfrm>
          <a:off x="5086350" y="3283284"/>
          <a:ext cx="3429000" cy="2286000"/>
        </p:xfrm>
        <a:graphic>
          <a:graphicData uri="http://schemas.openxmlformats.org/drawingml/2006/table">
            <a:tbl>
              <a:tblPr firstRow="1" bandRow="1">
                <a:tableStyleId>{E8B1032C-EA38-4F05-BA0D-38AFFFC7BED3}</a:tableStyleId>
              </a:tblPr>
              <a:tblGrid>
                <a:gridCol w="752622">
                  <a:extLst>
                    <a:ext uri="{9D8B030D-6E8A-4147-A177-3AD203B41FA5}">
                      <a16:colId xmlns:a16="http://schemas.microsoft.com/office/drawing/2014/main" val="20000"/>
                    </a:ext>
                  </a:extLst>
                </a:gridCol>
                <a:gridCol w="618978">
                  <a:extLst>
                    <a:ext uri="{9D8B030D-6E8A-4147-A177-3AD203B41FA5}">
                      <a16:colId xmlns:a16="http://schemas.microsoft.com/office/drawing/2014/main" val="20001"/>
                    </a:ext>
                  </a:extLst>
                </a:gridCol>
                <a:gridCol w="801858">
                  <a:extLst>
                    <a:ext uri="{9D8B030D-6E8A-4147-A177-3AD203B41FA5}">
                      <a16:colId xmlns:a16="http://schemas.microsoft.com/office/drawing/2014/main" val="20002"/>
                    </a:ext>
                  </a:extLst>
                </a:gridCol>
                <a:gridCol w="1255542">
                  <a:extLst>
                    <a:ext uri="{9D8B030D-6E8A-4147-A177-3AD203B41FA5}">
                      <a16:colId xmlns:a16="http://schemas.microsoft.com/office/drawing/2014/main" val="20003"/>
                    </a:ext>
                  </a:extLst>
                </a:gridCol>
              </a:tblGrid>
              <a:tr h="370840">
                <a:tc gridSpan="2">
                  <a:txBody>
                    <a:bodyPr/>
                    <a:lstStyle/>
                    <a:p>
                      <a:pPr algn="ctr"/>
                      <a:r>
                        <a:rPr lang="en-AU" sz="2400" b="1" dirty="0" smtClean="0">
                          <a:solidFill>
                            <a:srgbClr val="7030A0"/>
                          </a:solidFill>
                        </a:rPr>
                        <a:t>Input</a:t>
                      </a:r>
                      <a:endParaRPr lang="en-US" sz="2400" b="1" dirty="0">
                        <a:solidFill>
                          <a:srgbClr val="7030A0"/>
                        </a:solidFill>
                      </a:endParaRPr>
                    </a:p>
                  </a:txBody>
                  <a:tcPr>
                    <a:cell3D prstMaterial="dkEdge">
                      <a:bevel/>
                      <a:lightRig rig="flood" dir="t"/>
                    </a:cell3D>
                  </a:tcPr>
                </a:tc>
                <a:tc hMerge="1">
                  <a:txBody>
                    <a:bodyPr/>
                    <a:lstStyle/>
                    <a:p>
                      <a:pPr algn="ctr"/>
                      <a:endParaRPr lang="en-US"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7030A0"/>
                          </a:solidFill>
                          <a:latin typeface="Times New Roman"/>
                          <a:cs typeface="Times New Roman"/>
                        </a:rPr>
                        <a:t>∑</a:t>
                      </a:r>
                      <a:endParaRPr lang="en-US" sz="2400" b="1" dirty="0">
                        <a:solidFill>
                          <a:srgbClr val="7030A0"/>
                        </a:solidFill>
                      </a:endParaRPr>
                    </a:p>
                  </a:txBody>
                  <a:tcPr>
                    <a:cell3D prstMaterial="dkEdge">
                      <a:bevel/>
                      <a:lightRig rig="flood" dir="t"/>
                    </a:cell3D>
                  </a:tcPr>
                </a:tc>
                <a:tc>
                  <a:txBody>
                    <a:bodyPr/>
                    <a:lstStyle/>
                    <a:p>
                      <a:pPr algn="ctr"/>
                      <a:r>
                        <a:rPr lang="en-AU" sz="2400" b="1" dirty="0" smtClean="0">
                          <a:solidFill>
                            <a:srgbClr val="7030A0"/>
                          </a:solidFill>
                        </a:rPr>
                        <a:t>Output</a:t>
                      </a:r>
                      <a:endParaRPr lang="en-US" sz="2400" b="1" dirty="0">
                        <a:solidFill>
                          <a:srgbClr val="7030A0"/>
                        </a:solidFill>
                      </a:endParaRPr>
                    </a:p>
                  </a:txBody>
                  <a:tcPr>
                    <a:cell3D prstMaterial="dkEdge">
                      <a:bevel/>
                      <a:lightRig rig="flood" dir="t"/>
                    </a:cell3D>
                  </a:tcPr>
                </a:tc>
                <a:extLst>
                  <a:ext uri="{0D108BD9-81ED-4DB2-BD59-A6C34878D82A}">
                    <a16:rowId xmlns:a16="http://schemas.microsoft.com/office/drawing/2014/main" val="10000"/>
                  </a:ext>
                </a:extLst>
              </a:tr>
              <a:tr h="370840">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-0.3</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extLst>
                  <a:ext uri="{0D108BD9-81ED-4DB2-BD59-A6C34878D82A}">
                    <a16:rowId xmlns:a16="http://schemas.microsoft.com/office/drawing/2014/main" val="10001"/>
                  </a:ext>
                </a:extLst>
              </a:tr>
              <a:tr h="370840">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0.2</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extLst>
                  <a:ext uri="{0D108BD9-81ED-4DB2-BD59-A6C34878D82A}">
                    <a16:rowId xmlns:a16="http://schemas.microsoft.com/office/drawing/2014/main" val="10002"/>
                  </a:ext>
                </a:extLst>
              </a:tr>
              <a:tr h="370840">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0</a:t>
                      </a:r>
                      <a:endParaRPr lang="en-US" sz="2400" b="1" dirty="0"/>
                    </a:p>
                  </a:txBody>
                  <a:tcPr>
                    <a:cell3D prstMaterial="dkEdge">
                      <a:bevel/>
                      <a:lightRig rig="flood" dir="t"/>
                    </a:cell3D>
                  </a:tcPr>
                </a:tc>
                <a:tc>
                  <a:txBody>
                    <a:bodyPr/>
                    <a:lstStyle/>
                    <a:p>
                      <a:pPr algn="ctr"/>
                      <a:r>
                        <a:rPr lang="en-US" sz="2400" b="1" dirty="0" smtClean="0"/>
                        <a:t>0.2</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extLst>
                  <a:ext uri="{0D108BD9-81ED-4DB2-BD59-A6C34878D82A}">
                    <a16:rowId xmlns:a16="http://schemas.microsoft.com/office/drawing/2014/main" val="10003"/>
                  </a:ext>
                </a:extLst>
              </a:tr>
              <a:tr h="370840">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tc>
                  <a:txBody>
                    <a:bodyPr/>
                    <a:lstStyle/>
                    <a:p>
                      <a:pPr algn="ctr"/>
                      <a:r>
                        <a:rPr lang="en-US" sz="2400" b="1" dirty="0" smtClean="0"/>
                        <a:t>0.7</a:t>
                      </a:r>
                      <a:endParaRPr lang="en-US" sz="2400" b="1" dirty="0"/>
                    </a:p>
                  </a:txBody>
                  <a:tcPr>
                    <a:cell3D prstMaterial="dkEdge">
                      <a:bevel/>
                      <a:lightRig rig="flood" dir="t"/>
                    </a:cell3D>
                  </a:tcPr>
                </a:tc>
                <a:tc>
                  <a:txBody>
                    <a:bodyPr/>
                    <a:lstStyle/>
                    <a:p>
                      <a:pPr algn="ctr"/>
                      <a:r>
                        <a:rPr lang="en-US" sz="2400" b="1" dirty="0" smtClean="0"/>
                        <a:t>1</a:t>
                      </a:r>
                      <a:endParaRPr lang="en-US" sz="2400" b="1" dirty="0"/>
                    </a:p>
                  </a:txBody>
                  <a:tcPr>
                    <a:cell3D prstMaterial="dkEdge">
                      <a:bevel/>
                      <a:lightRig rig="flood" dir="t"/>
                    </a:cell3D>
                  </a:tcPr>
                </a:tc>
                <a:extLst>
                  <a:ext uri="{0D108BD9-81ED-4DB2-BD59-A6C34878D82A}">
                    <a16:rowId xmlns:a16="http://schemas.microsoft.com/office/drawing/2014/main" val="10004"/>
                  </a:ext>
                </a:extLst>
              </a:tr>
            </a:tbl>
          </a:graphicData>
        </a:graphic>
      </p:graphicFrame>
      <p:sp>
        <p:nvSpPr>
          <p:cNvPr id="23" name="TextBox 28"/>
          <p:cNvSpPr txBox="1"/>
          <p:nvPr/>
        </p:nvSpPr>
        <p:spPr>
          <a:xfrm>
            <a:off x="1878915" y="2998030"/>
            <a:ext cx="848309" cy="461665"/>
          </a:xfrm>
          <a:prstGeom prst="rect">
            <a:avLst/>
          </a:prstGeom>
          <a:noFill/>
        </p:spPr>
        <p:txBody>
          <a:bodyPr wrap="none" rtlCol="0">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AND</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24" name="TextBox 29"/>
          <p:cNvSpPr txBox="1"/>
          <p:nvPr/>
        </p:nvSpPr>
        <p:spPr>
          <a:xfrm>
            <a:off x="6415746" y="2998030"/>
            <a:ext cx="646331" cy="461665"/>
          </a:xfrm>
          <a:prstGeom prst="rect">
            <a:avLst/>
          </a:prstGeom>
          <a:noFill/>
        </p:spPr>
        <p:txBody>
          <a:bodyPr wrap="none" rtlCol="0">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OR</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26"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8.3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简单感知机</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p:cNvSpPr/>
          <p:nvPr/>
        </p:nvSpPr>
        <p:spPr>
          <a:xfrm>
            <a:off x="501453" y="5893265"/>
            <a:ext cx="7265662" cy="400110"/>
          </a:xfrm>
          <a:prstGeom prst="rect">
            <a:avLst/>
          </a:prstGeom>
        </p:spPr>
        <p:txBody>
          <a:bodyPr wrap="square">
            <a:spAutoFit/>
          </a:bodyPr>
          <a:lstStyle/>
          <a:p>
            <a:r>
              <a:rPr lang="en-US" altLang="zh-CN" sz="20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AND</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两位同时为“</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，结果才为“</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20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p:txBody>
      </p:sp>
      <p:sp>
        <p:nvSpPr>
          <p:cNvPr id="29" name="矩形 28"/>
          <p:cNvSpPr/>
          <p:nvPr/>
        </p:nvSpPr>
        <p:spPr>
          <a:xfrm>
            <a:off x="672903" y="6166774"/>
            <a:ext cx="7265662" cy="400110"/>
          </a:xfrm>
          <a:prstGeom prst="rect">
            <a:avLst/>
          </a:prstGeom>
        </p:spPr>
        <p:txBody>
          <a:bodyPr wrap="square">
            <a:spAutoFit/>
          </a:bodyPr>
          <a:lstStyle/>
          <a:p>
            <a:r>
              <a:rPr lang="en-US" altLang="zh-CN" sz="20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OR</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参加运算的两个对象只要有一个为</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，其值为</a:t>
            </a: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文本框 26"/>
          <p:cNvSpPr txBox="1"/>
          <p:nvPr/>
        </p:nvSpPr>
        <p:spPr>
          <a:xfrm>
            <a:off x="703679" y="785660"/>
            <a:ext cx="7704307"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感知机能够实现“</a:t>
            </a:r>
            <a:r>
              <a:rPr lang="zh-CN" altLang="en-US" sz="2400" b="1" dirty="0">
                <a:latin typeface="黑体" panose="02010609060101010101" pitchFamily="49" charset="-122"/>
                <a:ea typeface="黑体" panose="02010609060101010101" pitchFamily="49" charset="-122"/>
              </a:rPr>
              <a:t>逻辑运算</a:t>
            </a:r>
            <a:r>
              <a:rPr lang="zh-CN" altLang="en-US" sz="2400" b="1" dirty="0" smtClean="0">
                <a:latin typeface="黑体" panose="02010609060101010101" pitchFamily="49" charset="-122"/>
                <a:ea typeface="黑体" panose="02010609060101010101" pitchFamily="49" charset="-122"/>
              </a:rPr>
              <a:t>”功能</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873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1000"/>
                                        <p:tgtEl>
                                          <p:spTgt spid="21"/>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amond(in)">
                                      <p:cBhvr>
                                        <p:cTn id="10" dur="2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ircle(in)">
                                      <p:cBhvr>
                                        <p:cTn id="19" dur="2000"/>
                                        <p:tgtEl>
                                          <p:spTgt spid="24"/>
                                        </p:tgtEl>
                                      </p:cBhvr>
                                    </p:animEffect>
                                  </p:childTnLst>
                                </p:cTn>
                              </p:par>
                              <p:par>
                                <p:cTn id="20" presetID="6"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circle(in)">
                                      <p:cBhvr>
                                        <p:cTn id="22" dur="2000"/>
                                        <p:tgtEl>
                                          <p:spTgt spid="2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circle(in)">
                                      <p:cBhvr>
                                        <p:cTn id="25"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A2B4BA-CCD6-4866-B3EC-4C865AAFBC3C}"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13</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pic>
        <p:nvPicPr>
          <p:cNvPr id="5" name="Picture 2" descr="http://blog.georgruss.de/wp-content/uploads/2007/11/13a.jpg"/>
          <p:cNvPicPr>
            <a:picLocks noChangeAspect="1" noChangeArrowheads="1"/>
          </p:cNvPicPr>
          <p:nvPr/>
        </p:nvPicPr>
        <p:blipFill>
          <a:blip r:embed="rId3" cstate="print"/>
          <a:srcRect/>
          <a:stretch>
            <a:fillRect/>
          </a:stretch>
        </p:blipFill>
        <p:spPr bwMode="auto">
          <a:xfrm>
            <a:off x="1734005" y="2411427"/>
            <a:ext cx="5675989" cy="3582522"/>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3584571262"/>
              </p:ext>
            </p:extLst>
          </p:nvPr>
        </p:nvGraphicFramePr>
        <p:xfrm>
          <a:off x="1431296" y="1576335"/>
          <a:ext cx="3493153" cy="1057560"/>
        </p:xfrm>
        <a:graphic>
          <a:graphicData uri="http://schemas.openxmlformats.org/presentationml/2006/ole">
            <mc:AlternateContent xmlns:mc="http://schemas.openxmlformats.org/markup-compatibility/2006">
              <mc:Choice xmlns:v="urn:schemas-microsoft-com:vml" Requires="v">
                <p:oleObj spid="_x0000_s14488" name="Equation" r:id="rId4" imgW="1384300" imgH="419100" progId="">
                  <p:embed/>
                </p:oleObj>
              </mc:Choice>
              <mc:Fallback>
                <p:oleObj name="Equation" r:id="rId4" imgW="1384300" imgH="419100" progId="">
                  <p:embed/>
                  <p:pic>
                    <p:nvPicPr>
                      <p:cNvPr id="0" name="Picture 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296" y="1576335"/>
                        <a:ext cx="3493153" cy="1057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9"/>
          <p:cNvSpPr txBox="1"/>
          <p:nvPr/>
        </p:nvSpPr>
        <p:spPr>
          <a:xfrm>
            <a:off x="5914892" y="1854926"/>
            <a:ext cx="2244525" cy="461665"/>
          </a:xfrm>
          <a:prstGeom prst="rect">
            <a:avLst/>
          </a:prstGeom>
          <a:noFill/>
        </p:spPr>
        <p:txBody>
          <a:bodyPr wrap="none" rtlCol="0">
            <a:spAutoFit/>
          </a:bodyPr>
          <a:lstStyle/>
          <a:p>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Batch Learning</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Left Arrow 11"/>
          <p:cNvSpPr/>
          <p:nvPr/>
        </p:nvSpPr>
        <p:spPr>
          <a:xfrm>
            <a:off x="4868285" y="1999657"/>
            <a:ext cx="990600" cy="228600"/>
          </a:xfrm>
          <a:prstGeom prst="lef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梯度下降法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Rectangle 3"/>
          <p:cNvSpPr txBox="1">
            <a:spLocks noChangeArrowheads="1"/>
          </p:cNvSpPr>
          <p:nvPr/>
        </p:nvSpPr>
        <p:spPr>
          <a:xfrm>
            <a:off x="623544" y="5927354"/>
            <a:ext cx="8280241" cy="5462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让参数</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w</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沿着偏导数的负方向前进就可以使得总体误差下降</a:t>
            </a:r>
          </a:p>
        </p:txBody>
      </p:sp>
      <p:sp>
        <p:nvSpPr>
          <p:cNvPr id="11" name="矩形 10"/>
          <p:cNvSpPr/>
          <p:nvPr/>
        </p:nvSpPr>
        <p:spPr>
          <a:xfrm>
            <a:off x="417631" y="806210"/>
            <a:ext cx="8369529" cy="830997"/>
          </a:xfrm>
          <a:prstGeom prst="rect">
            <a:avLst/>
          </a:prstGeom>
        </p:spPr>
        <p:txBody>
          <a:bodyPr wrap="square">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实际的输出数据和计算得到的输出数据之间有一个误差，这个误差反映了该神经网络对实际系统的逼近能力。</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Box 5"/>
          <p:cNvSpPr txBox="1"/>
          <p:nvPr/>
        </p:nvSpPr>
        <p:spPr>
          <a:xfrm>
            <a:off x="1657350" y="3358380"/>
            <a:ext cx="769763" cy="369332"/>
          </a:xfrm>
          <a:prstGeom prst="rect">
            <a:avLst/>
          </a:prstGeom>
          <a:noFill/>
        </p:spPr>
        <p:txBody>
          <a:bodyPr wrap="none" rtlCol="0">
            <a:spAutoFit/>
          </a:bodyPr>
          <a:lstStyle/>
          <a:p>
            <a:r>
              <a:rPr lang="en-US"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Error</a:t>
            </a:r>
            <a:endParaRPr lang="en-US"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extBox 6"/>
          <p:cNvSpPr txBox="1"/>
          <p:nvPr/>
        </p:nvSpPr>
        <p:spPr>
          <a:xfrm>
            <a:off x="2563758" y="5112691"/>
            <a:ext cx="455574" cy="400110"/>
          </a:xfrm>
          <a:prstGeom prst="rect">
            <a:avLst/>
          </a:prstGeom>
          <a:noFill/>
        </p:spPr>
        <p:txBody>
          <a:bodyPr wrap="none" rtlCol="0">
            <a:spAutoFit/>
          </a:bodyPr>
          <a:lstStyle/>
          <a:p>
            <a:r>
              <a:rPr lang="en-US" sz="20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0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sz="20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TextBox 7"/>
          <p:cNvSpPr txBox="1"/>
          <p:nvPr/>
        </p:nvSpPr>
        <p:spPr>
          <a:xfrm>
            <a:off x="5363585" y="5399053"/>
            <a:ext cx="455574" cy="400110"/>
          </a:xfrm>
          <a:prstGeom prst="rect">
            <a:avLst/>
          </a:prstGeom>
          <a:noFill/>
        </p:spPr>
        <p:txBody>
          <a:bodyPr wrap="none" rtlCol="0">
            <a:spAutoFit/>
          </a:bodyPr>
          <a:lstStyle/>
          <a:p>
            <a:r>
              <a:rPr lang="en-US" sz="20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0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sz="20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397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F15019-FAF3-4C24-8C07-F1F0F06BF2F8}"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14</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6" name="Object 6"/>
          <p:cNvGraphicFramePr>
            <a:graphicFrameLocks noChangeAspect="1"/>
          </p:cNvGraphicFramePr>
          <p:nvPr>
            <p:extLst>
              <p:ext uri="{D42A27DB-BD31-4B8C-83A1-F6EECF244321}">
                <p14:modId xmlns:p14="http://schemas.microsoft.com/office/powerpoint/2010/main" val="2337331731"/>
              </p:ext>
            </p:extLst>
          </p:nvPr>
        </p:nvGraphicFramePr>
        <p:xfrm>
          <a:off x="491916" y="1642734"/>
          <a:ext cx="4063917" cy="1095240"/>
        </p:xfrm>
        <a:graphic>
          <a:graphicData uri="http://schemas.openxmlformats.org/presentationml/2006/ole">
            <mc:AlternateContent xmlns:mc="http://schemas.openxmlformats.org/markup-compatibility/2006">
              <mc:Choice xmlns:v="urn:schemas-microsoft-com:vml" Requires="v">
                <p:oleObj spid="_x0000_s2398" name="Equation" r:id="rId3" imgW="1790700" imgH="482600" progId="">
                  <p:embed/>
                </p:oleObj>
              </mc:Choice>
              <mc:Fallback>
                <p:oleObj name="Equation" r:id="rId3" imgW="1790700" imgH="482600" progId="">
                  <p:embed/>
                  <p:pic>
                    <p:nvPicPr>
                      <p:cNvPr id="0" name="Picture 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16" y="1642734"/>
                        <a:ext cx="4063917" cy="1095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264329788"/>
              </p:ext>
            </p:extLst>
          </p:nvPr>
        </p:nvGraphicFramePr>
        <p:xfrm>
          <a:off x="417632" y="3570905"/>
          <a:ext cx="6606580" cy="1194807"/>
        </p:xfrm>
        <a:graphic>
          <a:graphicData uri="http://schemas.openxmlformats.org/presentationml/2006/ole">
            <mc:AlternateContent xmlns:mc="http://schemas.openxmlformats.org/markup-compatibility/2006">
              <mc:Choice xmlns:v="urn:schemas-microsoft-com:vml" Requires="v">
                <p:oleObj spid="_x0000_s2399" name="Equation" r:id="rId5" imgW="2387600" imgH="431800" progId="">
                  <p:embed/>
                </p:oleObj>
              </mc:Choice>
              <mc:Fallback>
                <p:oleObj name="Equation" r:id="rId5" imgW="2387600" imgH="431800" progId="">
                  <p:embed/>
                  <p:pic>
                    <p:nvPicPr>
                      <p:cNvPr id="0" name="Picture 3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32" y="3570905"/>
                        <a:ext cx="6606580" cy="11948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8"/>
          <p:cNvSpPr txBox="1"/>
          <p:nvPr/>
        </p:nvSpPr>
        <p:spPr>
          <a:xfrm>
            <a:off x="4813380" y="4808978"/>
            <a:ext cx="2090637" cy="461665"/>
          </a:xfrm>
          <a:prstGeom prst="rect">
            <a:avLst/>
          </a:prstGeom>
          <a:noFill/>
        </p:spPr>
        <p:txBody>
          <a:bodyPr wrap="none" rtlCol="0">
            <a:spAutoFit/>
          </a:bodyPr>
          <a:lstStyle/>
          <a:p>
            <a:r>
              <a:rPr lang="en-US"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Learning Rate</a:t>
            </a:r>
            <a:endParaRPr lang="en-US" sz="24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9" name="Straight Arrow Connector 10"/>
          <p:cNvCxnSpPr/>
          <p:nvPr/>
        </p:nvCxnSpPr>
        <p:spPr>
          <a:xfrm flipH="1" flipV="1">
            <a:off x="6109301" y="4382261"/>
            <a:ext cx="11014" cy="54387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640" descr="https://dqam6mam97sh3.cloudfront.net/blog/ausl/wp-content/uploads/sites/2/2015/02/homer.png"/>
          <p:cNvPicPr>
            <a:picLocks noChangeAspect="1" noChangeArrowheads="1"/>
          </p:cNvPicPr>
          <p:nvPr/>
        </p:nvPicPr>
        <p:blipFill>
          <a:blip r:embed="rId7" cstate="print"/>
          <a:srcRect l="23529" r="20000"/>
          <a:stretch>
            <a:fillRect/>
          </a:stretch>
        </p:blipFill>
        <p:spPr bwMode="auto">
          <a:xfrm>
            <a:off x="7343879" y="4561553"/>
            <a:ext cx="1376979" cy="1625600"/>
          </a:xfrm>
          <a:prstGeom prst="rect">
            <a:avLst/>
          </a:prstGeom>
          <a:noFill/>
        </p:spPr>
      </p:pic>
      <p:sp>
        <p:nvSpPr>
          <p:cNvPr id="18" name="Rectangle 2"/>
          <p:cNvSpPr txBox="1">
            <a:spLocks noChangeArrowheads="1"/>
          </p:cNvSpPr>
          <p:nvPr/>
        </p:nvSpPr>
        <p:spPr>
          <a:xfrm>
            <a:off x="338952" y="901743"/>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计算误差对参数</a:t>
            </a:r>
            <a:r>
              <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rPr>
              <a:t>w</a:t>
            </a:r>
            <a:r>
              <a:rPr lang="zh-CN" altLang="en-US" sz="2800" b="1"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导数</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梯度下降法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886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A3D5C7-178E-49FB-993E-07AEFE346197}"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15</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65331075"/>
              </p:ext>
            </p:extLst>
          </p:nvPr>
        </p:nvGraphicFramePr>
        <p:xfrm>
          <a:off x="387104" y="1065047"/>
          <a:ext cx="4889788" cy="4978693"/>
        </p:xfrm>
        <a:graphic>
          <a:graphicData uri="http://schemas.openxmlformats.org/presentationml/2006/ole">
            <mc:AlternateContent xmlns:mc="http://schemas.openxmlformats.org/markup-compatibility/2006">
              <mc:Choice xmlns:v="urn:schemas-microsoft-com:vml" Requires="v">
                <p:oleObj spid="_x0000_s3572" name="Equation" r:id="rId3" imgW="2095500" imgH="2133600" progId="">
                  <p:embed/>
                </p:oleObj>
              </mc:Choice>
              <mc:Fallback>
                <p:oleObj name="Equation" r:id="rId3" imgW="2095500" imgH="2133600" progId="">
                  <p:embed/>
                  <p:pic>
                    <p:nvPicPr>
                      <p:cNvPr id="0" name="Picture 4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04" y="1065047"/>
                        <a:ext cx="4889788" cy="4978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25154431"/>
              </p:ext>
            </p:extLst>
          </p:nvPr>
        </p:nvGraphicFramePr>
        <p:xfrm>
          <a:off x="5116778" y="1319278"/>
          <a:ext cx="3616325" cy="781050"/>
        </p:xfrm>
        <a:graphic>
          <a:graphicData uri="http://schemas.openxmlformats.org/presentationml/2006/ole">
            <mc:AlternateContent xmlns:mc="http://schemas.openxmlformats.org/markup-compatibility/2006">
              <mc:Choice xmlns:v="urn:schemas-microsoft-com:vml" Requires="v">
                <p:oleObj spid="_x0000_s3573" name="公式" r:id="rId5" imgW="1586811" imgH="342751" progId="">
                  <p:embed/>
                </p:oleObj>
              </mc:Choice>
              <mc:Fallback>
                <p:oleObj name="公式" r:id="rId5" imgW="1586811" imgH="342751" progId="">
                  <p:embed/>
                  <p:pic>
                    <p:nvPicPr>
                      <p:cNvPr id="0" name="Picture 4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6778" y="1319278"/>
                        <a:ext cx="3616325" cy="7810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170040002"/>
              </p:ext>
            </p:extLst>
          </p:nvPr>
        </p:nvGraphicFramePr>
        <p:xfrm>
          <a:off x="5662806" y="3420168"/>
          <a:ext cx="1590288" cy="454368"/>
        </p:xfrm>
        <a:graphic>
          <a:graphicData uri="http://schemas.openxmlformats.org/presentationml/2006/ole">
            <mc:AlternateContent xmlns:mc="http://schemas.openxmlformats.org/markup-compatibility/2006">
              <mc:Choice xmlns:v="urn:schemas-microsoft-com:vml" Requires="v">
                <p:oleObj spid="_x0000_s3574" name="Equation" r:id="rId7" imgW="710891" imgH="203112" progId="">
                  <p:embed/>
                </p:oleObj>
              </mc:Choice>
              <mc:Fallback>
                <p:oleObj name="Equation" r:id="rId7" imgW="710891" imgH="203112" progId="">
                  <p:embed/>
                  <p:pic>
                    <p:nvPicPr>
                      <p:cNvPr id="0" name="Picture 4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2806" y="3420168"/>
                        <a:ext cx="1590288" cy="45436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639" descr="https://cdn.psychologytoday.com/sites/default/files/field_blog_entry_images/thinking.png"/>
          <p:cNvPicPr>
            <a:picLocks noChangeAspect="1" noChangeArrowheads="1"/>
          </p:cNvPicPr>
          <p:nvPr/>
        </p:nvPicPr>
        <p:blipFill>
          <a:blip r:embed="rId9" cstate="print"/>
          <a:srcRect/>
          <a:stretch>
            <a:fillRect/>
          </a:stretch>
        </p:blipFill>
        <p:spPr bwMode="auto">
          <a:xfrm flipH="1">
            <a:off x="6980503" y="5211992"/>
            <a:ext cx="1752600" cy="1197610"/>
          </a:xfrm>
          <a:prstGeom prst="rect">
            <a:avLst/>
          </a:prstGeom>
          <a:noFill/>
        </p:spPr>
      </p:pic>
      <p:sp>
        <p:nvSpPr>
          <p:cNvPr id="11"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梯度下降法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856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AFC3CC-CDAF-4B4A-89C0-674E493EF1FC}"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16</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Content Placeholder 2"/>
          <p:cNvSpPr txBox="1">
            <a:spLocks/>
          </p:cNvSpPr>
          <p:nvPr/>
        </p:nvSpPr>
        <p:spPr>
          <a:xfrm>
            <a:off x="426183" y="826018"/>
            <a:ext cx="8323922" cy="48672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buNone/>
            </a:pP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梯度</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下降法的实现步骤</a:t>
            </a:r>
            <a:r>
              <a:rPr lang="en-US" altLang="zh-CN" sz="26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spcBef>
                <a:spcPts val="1200"/>
              </a:spcBef>
              <a:buFont typeface="Wingdings" panose="05000000000000000000" pitchFamily="2" charset="2"/>
              <a:buChar char="l"/>
            </a:pP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将每个</a:t>
            </a:r>
            <a:r>
              <a:rPr lang="en-US" altLang="zh-CN" sz="2600" b="1"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a:t>
            </a:r>
            <a:r>
              <a:rPr lang="en-US" altLang="zh-CN" sz="2600" b="1" i="1"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初始化</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为一些小的随机</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值</a:t>
            </a:r>
            <a:r>
              <a:rPr lang="en-US" altLang="zh-CN" sz="2600" b="1" dirty="0" smtClean="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spcBef>
                <a:spcPts val="1200"/>
              </a:spcBef>
              <a:buFont typeface="Wingdings" panose="05000000000000000000" pitchFamily="2" charset="2"/>
              <a:buChar char="l"/>
            </a:pP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直到</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满足终止条件，</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否则</a:t>
            </a:r>
            <a:endParaRPr lang="en-US" altLang="zh-CN" sz="26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590400">
              <a:lnSpc>
                <a:spcPct val="120000"/>
              </a:lnSpc>
              <a:spcBef>
                <a:spcPts val="1200"/>
              </a:spcBef>
              <a:buFont typeface="Wingdings" panose="05000000000000000000" pitchFamily="2" charset="2"/>
              <a:buChar char="Ø"/>
            </a:pP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将每个</a:t>
            </a:r>
            <a:r>
              <a:rPr lang="el-GR" altLang="zh-CN" sz="2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Δ</a:t>
            </a:r>
            <a:r>
              <a:rPr lang="en-US" altLang="zh-CN" sz="2600" b="1" i="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a:t>
            </a:r>
            <a:r>
              <a:rPr lang="en-US" altLang="zh-CN" sz="2600" b="1" baseline="-25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初始化</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为</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零</a:t>
            </a:r>
            <a:r>
              <a:rPr lang="en-US" altLang="zh-CN" sz="2600" b="1" dirty="0" smtClean="0">
                <a:latin typeface="Times New Roman" panose="02020603050405020304" pitchFamily="18" charset="0"/>
                <a:ea typeface="楷体" panose="02010609060101010101" pitchFamily="49" charset="-122"/>
                <a:cs typeface="Times New Roman" panose="02020603050405020304" pitchFamily="18" charset="0"/>
              </a:rPr>
              <a:t>,</a:t>
            </a:r>
          </a:p>
          <a:p>
            <a:pPr marL="590400">
              <a:lnSpc>
                <a:spcPct val="120000"/>
              </a:lnSpc>
              <a:spcBef>
                <a:spcPts val="1200"/>
              </a:spcBef>
              <a:buFont typeface="Wingdings" panose="05000000000000000000" pitchFamily="2" charset="2"/>
              <a:buChar char="Ø"/>
            </a:pP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对于训练中的每个</a:t>
            </a:r>
            <a:r>
              <a:rPr lang="en-US" altLang="zh-CN" sz="2600" b="1" dirty="0">
                <a:latin typeface="Times New Roman" panose="02020603050405020304" pitchFamily="18" charset="0"/>
                <a:ea typeface="楷体" panose="02010609060101010101" pitchFamily="49" charset="-122"/>
                <a:cs typeface="Times New Roman" panose="02020603050405020304" pitchFamily="18" charset="0"/>
              </a:rPr>
              <a:t>&lt;x</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600" b="1"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600" b="1" dirty="0" smtClean="0">
                <a:latin typeface="Times New Roman" panose="02020603050405020304" pitchFamily="18" charset="0"/>
                <a:ea typeface="楷体" panose="02010609060101010101" pitchFamily="49" charset="-122"/>
                <a:cs typeface="Times New Roman" panose="02020603050405020304" pitchFamily="18" charset="0"/>
              </a:rPr>
              <a:t>&gt;</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，将</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实例</a:t>
            </a:r>
            <a:r>
              <a:rPr lang="en-US" altLang="zh-CN" sz="26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输入</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到神经元并</a:t>
            </a:r>
            <a:r>
              <a:rPr lang="zh-CN" altLang="en-US" sz="2600" b="1" dirty="0">
                <a:latin typeface="Times New Roman" panose="02020603050405020304" pitchFamily="18" charset="0"/>
                <a:ea typeface="楷体" panose="02010609060101010101" pitchFamily="49" charset="-122"/>
                <a:cs typeface="Times New Roman" panose="02020603050405020304" pitchFamily="18" charset="0"/>
              </a:rPr>
              <a:t>计算输出</a:t>
            </a:r>
            <a:r>
              <a:rPr lang="en-US" altLang="zh-CN" sz="2600" b="1" dirty="0" smtClean="0">
                <a:latin typeface="Times New Roman" panose="02020603050405020304" pitchFamily="18" charset="0"/>
                <a:ea typeface="楷体" panose="02010609060101010101" pitchFamily="49" charset="-122"/>
                <a:cs typeface="Times New Roman" panose="02020603050405020304" pitchFamily="18" charset="0"/>
              </a:rPr>
              <a:t>o,</a:t>
            </a:r>
          </a:p>
          <a:p>
            <a:pPr marL="590400">
              <a:lnSpc>
                <a:spcPct val="120000"/>
              </a:lnSpc>
              <a:spcBef>
                <a:spcPts val="1200"/>
              </a:spcBef>
              <a:buFont typeface="Wingdings" panose="05000000000000000000" pitchFamily="2" charset="2"/>
              <a:buChar char="Ø"/>
            </a:pP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对于每个</a:t>
            </a:r>
            <a:r>
              <a:rPr lang="el-GR" altLang="zh-CN" sz="2600" b="1" dirty="0">
                <a:latin typeface="Times New Roman" panose="02020603050405020304" pitchFamily="18" charset="0"/>
                <a:ea typeface="楷体" panose="02010609060101010101" pitchFamily="49" charset="-122"/>
                <a:cs typeface="Times New Roman" panose="02020603050405020304" pitchFamily="18" charset="0"/>
              </a:rPr>
              <a:t>Δ </a:t>
            </a:r>
            <a:r>
              <a:rPr lang="en-US" altLang="zh-CN" sz="2600" b="1" i="1"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a:t>
            </a:r>
            <a:r>
              <a:rPr lang="en-US" altLang="zh-CN" sz="2600" b="1" i="1" baseline="-25000"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600" b="1" i="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，计算  </a:t>
            </a:r>
            <a:r>
              <a:rPr lang="el-GR" sz="2600" b="1" dirty="0" smtClean="0">
                <a:latin typeface="Times New Roman" panose="02020603050405020304" pitchFamily="18" charset="0"/>
                <a:ea typeface="楷体" panose="02010609060101010101" pitchFamily="49" charset="-122"/>
                <a:cs typeface="Times New Roman" panose="02020603050405020304" pitchFamily="18" charset="0"/>
              </a:rPr>
              <a:t>Δ</a:t>
            </a:r>
            <a:r>
              <a:rPr lang="en-US" sz="2600" b="1" i="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US" sz="26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sz="26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sz="2600" b="1" dirty="0" smtClean="0">
                <a:latin typeface="Times New Roman" panose="02020603050405020304" pitchFamily="18" charset="0"/>
                <a:ea typeface="楷体" panose="02010609060101010101" pitchFamily="49" charset="-122"/>
                <a:cs typeface="Times New Roman" panose="02020603050405020304" pitchFamily="18" charset="0"/>
              </a:rPr>
              <a:t>←</a:t>
            </a:r>
            <a:r>
              <a:rPr lang="el-GR" sz="2600" b="1" dirty="0" smtClean="0">
                <a:latin typeface="Times New Roman" panose="02020603050405020304" pitchFamily="18" charset="0"/>
                <a:ea typeface="楷体" panose="02010609060101010101" pitchFamily="49" charset="-122"/>
                <a:cs typeface="Times New Roman" panose="02020603050405020304" pitchFamily="18" charset="0"/>
              </a:rPr>
              <a:t> Δ</a:t>
            </a:r>
            <a:r>
              <a:rPr lang="en-US" sz="2600" b="1" i="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US" sz="26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sz="26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sz="26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l-GR" sz="2600" b="1" i="1" dirty="0" smtClean="0">
                <a:latin typeface="Times New Roman" panose="02020603050405020304" pitchFamily="18" charset="0"/>
                <a:ea typeface="楷体" panose="02010609060101010101" pitchFamily="49" charset="-122"/>
                <a:cs typeface="Times New Roman" panose="02020603050405020304" pitchFamily="18" charset="0"/>
              </a:rPr>
              <a:t>η</a:t>
            </a:r>
            <a:r>
              <a:rPr lang="en-US" sz="26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sz="2600" b="1" i="1" dirty="0" smtClean="0">
                <a:latin typeface="Times New Roman" panose="02020603050405020304" pitchFamily="18" charset="0"/>
                <a:ea typeface="楷体" panose="02010609060101010101" pitchFamily="49" charset="-122"/>
                <a:cs typeface="Times New Roman" panose="02020603050405020304" pitchFamily="18" charset="0"/>
              </a:rPr>
              <a:t>t</a:t>
            </a:r>
            <a:r>
              <a:rPr lang="en-US" sz="26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sz="2600" b="1" i="1" dirty="0" smtClean="0">
                <a:latin typeface="Times New Roman" panose="02020603050405020304" pitchFamily="18" charset="0"/>
                <a:ea typeface="楷体" panose="02010609060101010101" pitchFamily="49" charset="-122"/>
                <a:cs typeface="Times New Roman" panose="02020603050405020304" pitchFamily="18" charset="0"/>
              </a:rPr>
              <a:t>o</a:t>
            </a:r>
            <a:r>
              <a:rPr lang="en-US" sz="26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sz="2600" b="1" i="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sz="2600" b="1" baseline="-25000" dirty="0" smtClean="0">
                <a:latin typeface="Times New Roman" panose="02020603050405020304" pitchFamily="18" charset="0"/>
                <a:ea typeface="楷体" panose="02010609060101010101" pitchFamily="49" charset="-122"/>
                <a:cs typeface="Times New Roman" panose="02020603050405020304" pitchFamily="18" charset="0"/>
              </a:rPr>
              <a:t>i</a:t>
            </a:r>
            <a:endParaRPr lang="en-US" sz="2600" b="1" dirty="0">
              <a:latin typeface="Times New Roman" panose="02020603050405020304" pitchFamily="18" charset="0"/>
              <a:ea typeface="楷体" panose="02010609060101010101" pitchFamily="49" charset="-122"/>
              <a:cs typeface="Times New Roman" panose="02020603050405020304" pitchFamily="18" charset="0"/>
            </a:endParaRPr>
          </a:p>
          <a:p>
            <a:pPr marL="590400">
              <a:lnSpc>
                <a:spcPct val="120000"/>
              </a:lnSpc>
              <a:spcBef>
                <a:spcPts val="1200"/>
              </a:spcBef>
              <a:buFont typeface="Wingdings" panose="05000000000000000000" pitchFamily="2" charset="2"/>
              <a:buChar char="Ø"/>
            </a:pP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对于每个</a:t>
            </a:r>
            <a:r>
              <a:rPr lang="el-GR" altLang="zh-CN" sz="26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600" b="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6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sz="26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dirty="0" smtClean="0">
                <a:latin typeface="Times New Roman" panose="02020603050405020304" pitchFamily="18" charset="0"/>
                <a:ea typeface="楷体" panose="02010609060101010101" pitchFamily="49" charset="-122"/>
                <a:cs typeface="Times New Roman" panose="02020603050405020304" pitchFamily="18" charset="0"/>
              </a:rPr>
              <a:t>计算  </a:t>
            </a:r>
            <a:r>
              <a:rPr lang="en-US" sz="2600" b="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US" sz="2600" b="1" baseline="-25000"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US" sz="26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sz="2600" b="1" dirty="0">
                <a:latin typeface="Times New Roman" panose="02020603050405020304" pitchFamily="18" charset="0"/>
                <a:ea typeface="楷体" panose="02010609060101010101" pitchFamily="49" charset="-122"/>
                <a:cs typeface="Times New Roman" panose="02020603050405020304" pitchFamily="18" charset="0"/>
              </a:rPr>
              <a:t>← </a:t>
            </a:r>
            <a:r>
              <a:rPr lang="en-US" sz="2600" b="1" dirty="0" err="1">
                <a:latin typeface="Times New Roman" panose="02020603050405020304" pitchFamily="18" charset="0"/>
                <a:ea typeface="楷体" panose="02010609060101010101" pitchFamily="49" charset="-122"/>
                <a:cs typeface="Times New Roman" panose="02020603050405020304" pitchFamily="18" charset="0"/>
              </a:rPr>
              <a:t>w</a:t>
            </a:r>
            <a:r>
              <a:rPr lang="en-US" sz="2600" b="1" baseline="-25000" dirty="0" err="1">
                <a:latin typeface="Times New Roman" panose="02020603050405020304" pitchFamily="18" charset="0"/>
                <a:ea typeface="楷体" panose="02010609060101010101" pitchFamily="49" charset="-122"/>
                <a:cs typeface="Times New Roman" panose="02020603050405020304" pitchFamily="18" charset="0"/>
              </a:rPr>
              <a:t>i</a:t>
            </a:r>
            <a:r>
              <a:rPr lang="en-US" sz="2600" b="1" baseline="-25000" dirty="0">
                <a:latin typeface="Times New Roman" panose="02020603050405020304" pitchFamily="18" charset="0"/>
                <a:ea typeface="楷体" panose="02010609060101010101" pitchFamily="49" charset="-122"/>
                <a:cs typeface="Times New Roman" panose="02020603050405020304" pitchFamily="18" charset="0"/>
              </a:rPr>
              <a:t> </a:t>
            </a:r>
            <a:r>
              <a:rPr lang="en-US"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l-GR"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Δ</a:t>
            </a:r>
            <a:r>
              <a:rPr lang="en-US" sz="2600" b="1" i="1"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600" b="1" baseline="-25000"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sz="26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endParaRPr lang="en-US" dirty="0"/>
          </a:p>
        </p:txBody>
      </p:sp>
      <p:sp>
        <p:nvSpPr>
          <p:cNvPr id="7"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梯度下降法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2286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465093-4AEB-4F6C-9087-BA9C6B6BBFB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17</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53119474"/>
              </p:ext>
            </p:extLst>
          </p:nvPr>
        </p:nvGraphicFramePr>
        <p:xfrm>
          <a:off x="628650" y="859153"/>
          <a:ext cx="7249410" cy="621378"/>
        </p:xfrm>
        <a:graphic>
          <a:graphicData uri="http://schemas.openxmlformats.org/presentationml/2006/ole">
            <mc:AlternateContent xmlns:mc="http://schemas.openxmlformats.org/markup-compatibility/2006">
              <mc:Choice xmlns:v="urn:schemas-microsoft-com:vml" Requires="v">
                <p:oleObj spid="_x0000_s17432" name="Equation" r:id="rId3" imgW="2667000" imgH="228600" progId="">
                  <p:embed/>
                </p:oleObj>
              </mc:Choice>
              <mc:Fallback>
                <p:oleObj name="Equation" r:id="rId3" imgW="2667000" imgH="228600" progId="">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859153"/>
                        <a:ext cx="7249410" cy="621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6"/>
          <p:cNvSpPr txBox="1"/>
          <p:nvPr/>
        </p:nvSpPr>
        <p:spPr>
          <a:xfrm>
            <a:off x="628650" y="1657444"/>
            <a:ext cx="7790639" cy="1938992"/>
          </a:xfrm>
          <a:prstGeom prst="rect">
            <a:avLst/>
          </a:prstGeom>
          <a:noFill/>
        </p:spPr>
        <p:txBody>
          <a:bodyPr wrap="square" rtlCol="0">
            <a:spAutoFit/>
          </a:bodyPr>
          <a:lstStyle/>
          <a:p>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例如</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如果</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 </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η</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=0.1, </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 and </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a:p>
            <a:endPar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sz="2400" b="1"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Δ</a:t>
            </a:r>
            <a:r>
              <a:rPr lang="en-US" sz="2400" b="1" i="1"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400" b="1" baseline="-25000"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η</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o</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 </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0.1</a:t>
            </a:r>
            <a:r>
              <a:rPr lang="az-Cyrl-AZ"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a:t>
            </a:r>
            <a:r>
              <a:rPr lang="az-Cyrl-AZ"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 </a:t>
            </a:r>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0.8 = 0.08</a:t>
            </a:r>
          </a:p>
          <a:p>
            <a:endPar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i="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i+1</a:t>
            </a:r>
            <a:r>
              <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Δ</a:t>
            </a:r>
            <a:r>
              <a:rPr lang="en-US" altLang="zh-CN" sz="2400" b="1" i="1"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b="1" baseline="-25000"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8.4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梯度下降法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370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536918-2C82-412E-B6F2-431FE5B51725}"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18</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Table 4"/>
          <p:cNvGraphicFramePr>
            <a:graphicFrameLocks noGrp="1"/>
          </p:cNvGraphicFramePr>
          <p:nvPr>
            <p:extLst>
              <p:ext uri="{D42A27DB-BD31-4B8C-83A1-F6EECF244321}">
                <p14:modId xmlns:p14="http://schemas.microsoft.com/office/powerpoint/2010/main" val="2017521833"/>
              </p:ext>
            </p:extLst>
          </p:nvPr>
        </p:nvGraphicFramePr>
        <p:xfrm>
          <a:off x="457207" y="827644"/>
          <a:ext cx="8305792" cy="5212896"/>
        </p:xfrm>
        <a:graphic>
          <a:graphicData uri="http://schemas.openxmlformats.org/drawingml/2006/table">
            <a:tbl>
              <a:tblPr>
                <a:tableStyleId>{5DA37D80-6434-44D0-A028-1B22A696006F}</a:tableStyleId>
              </a:tblPr>
              <a:tblGrid>
                <a:gridCol w="412940">
                  <a:extLst>
                    <a:ext uri="{9D8B030D-6E8A-4147-A177-3AD203B41FA5}">
                      <a16:colId xmlns:a16="http://schemas.microsoft.com/office/drawing/2014/main" val="20000"/>
                    </a:ext>
                  </a:extLst>
                </a:gridCol>
                <a:gridCol w="412940">
                  <a:extLst>
                    <a:ext uri="{9D8B030D-6E8A-4147-A177-3AD203B41FA5}">
                      <a16:colId xmlns:a16="http://schemas.microsoft.com/office/drawing/2014/main" val="20001"/>
                    </a:ext>
                  </a:extLst>
                </a:gridCol>
                <a:gridCol w="412940">
                  <a:extLst>
                    <a:ext uri="{9D8B030D-6E8A-4147-A177-3AD203B41FA5}">
                      <a16:colId xmlns:a16="http://schemas.microsoft.com/office/drawing/2014/main" val="20002"/>
                    </a:ext>
                  </a:extLst>
                </a:gridCol>
                <a:gridCol w="412940">
                  <a:extLst>
                    <a:ext uri="{9D8B030D-6E8A-4147-A177-3AD203B41FA5}">
                      <a16:colId xmlns:a16="http://schemas.microsoft.com/office/drawing/2014/main" val="20003"/>
                    </a:ext>
                  </a:extLst>
                </a:gridCol>
                <a:gridCol w="412940">
                  <a:extLst>
                    <a:ext uri="{9D8B030D-6E8A-4147-A177-3AD203B41FA5}">
                      <a16:colId xmlns:a16="http://schemas.microsoft.com/office/drawing/2014/main" val="20004"/>
                    </a:ext>
                  </a:extLst>
                </a:gridCol>
                <a:gridCol w="412940">
                  <a:extLst>
                    <a:ext uri="{9D8B030D-6E8A-4147-A177-3AD203B41FA5}">
                      <a16:colId xmlns:a16="http://schemas.microsoft.com/office/drawing/2014/main" val="20005"/>
                    </a:ext>
                  </a:extLst>
                </a:gridCol>
                <a:gridCol w="412940">
                  <a:extLst>
                    <a:ext uri="{9D8B030D-6E8A-4147-A177-3AD203B41FA5}">
                      <a16:colId xmlns:a16="http://schemas.microsoft.com/office/drawing/2014/main" val="20006"/>
                    </a:ext>
                  </a:extLst>
                </a:gridCol>
                <a:gridCol w="412940">
                  <a:extLst>
                    <a:ext uri="{9D8B030D-6E8A-4147-A177-3AD203B41FA5}">
                      <a16:colId xmlns:a16="http://schemas.microsoft.com/office/drawing/2014/main" val="20007"/>
                    </a:ext>
                  </a:extLst>
                </a:gridCol>
                <a:gridCol w="412940">
                  <a:extLst>
                    <a:ext uri="{9D8B030D-6E8A-4147-A177-3AD203B41FA5}">
                      <a16:colId xmlns:a16="http://schemas.microsoft.com/office/drawing/2014/main" val="20008"/>
                    </a:ext>
                  </a:extLst>
                </a:gridCol>
                <a:gridCol w="412940">
                  <a:extLst>
                    <a:ext uri="{9D8B030D-6E8A-4147-A177-3AD203B41FA5}">
                      <a16:colId xmlns:a16="http://schemas.microsoft.com/office/drawing/2014/main" val="20009"/>
                    </a:ext>
                  </a:extLst>
                </a:gridCol>
                <a:gridCol w="489594">
                  <a:extLst>
                    <a:ext uri="{9D8B030D-6E8A-4147-A177-3AD203B41FA5}">
                      <a16:colId xmlns:a16="http://schemas.microsoft.com/office/drawing/2014/main" val="20010"/>
                    </a:ext>
                  </a:extLst>
                </a:gridCol>
                <a:gridCol w="731850">
                  <a:extLst>
                    <a:ext uri="{9D8B030D-6E8A-4147-A177-3AD203B41FA5}">
                      <a16:colId xmlns:a16="http://schemas.microsoft.com/office/drawing/2014/main" val="20011"/>
                    </a:ext>
                  </a:extLst>
                </a:gridCol>
                <a:gridCol w="638909">
                  <a:extLst>
                    <a:ext uri="{9D8B030D-6E8A-4147-A177-3AD203B41FA5}">
                      <a16:colId xmlns:a16="http://schemas.microsoft.com/office/drawing/2014/main" val="20012"/>
                    </a:ext>
                  </a:extLst>
                </a:gridCol>
                <a:gridCol w="1077219">
                  <a:extLst>
                    <a:ext uri="{9D8B030D-6E8A-4147-A177-3AD203B41FA5}">
                      <a16:colId xmlns:a16="http://schemas.microsoft.com/office/drawing/2014/main" val="20013"/>
                    </a:ext>
                  </a:extLst>
                </a:gridCol>
                <a:gridCol w="412940">
                  <a:extLst>
                    <a:ext uri="{9D8B030D-6E8A-4147-A177-3AD203B41FA5}">
                      <a16:colId xmlns:a16="http://schemas.microsoft.com/office/drawing/2014/main" val="20014"/>
                    </a:ext>
                  </a:extLst>
                </a:gridCol>
                <a:gridCol w="412940">
                  <a:extLst>
                    <a:ext uri="{9D8B030D-6E8A-4147-A177-3AD203B41FA5}">
                      <a16:colId xmlns:a16="http://schemas.microsoft.com/office/drawing/2014/main" val="20015"/>
                    </a:ext>
                  </a:extLst>
                </a:gridCol>
                <a:gridCol w="412940">
                  <a:extLst>
                    <a:ext uri="{9D8B030D-6E8A-4147-A177-3AD203B41FA5}">
                      <a16:colId xmlns:a16="http://schemas.microsoft.com/office/drawing/2014/main" val="20016"/>
                    </a:ext>
                  </a:extLst>
                </a:gridCol>
              </a:tblGrid>
              <a:tr h="243918">
                <a:tc rowSpan="2" gridSpan="3">
                  <a:txBody>
                    <a:bodyPr/>
                    <a:lstStyle/>
                    <a:p>
                      <a:pPr algn="ctr">
                        <a:lnSpc>
                          <a:spcPct val="150000"/>
                        </a:lnSpc>
                      </a:pPr>
                      <a:r>
                        <a:rPr lang="en-US" sz="1600" b="1" dirty="0" smtClean="0">
                          <a:latin typeface="Times New Roman" panose="02020603050405020304" pitchFamily="18" charset="0"/>
                          <a:cs typeface="Times New Roman" panose="02020603050405020304" pitchFamily="18" charset="0"/>
                        </a:rPr>
                        <a:t>Input</a:t>
                      </a:r>
                      <a:endParaRPr lang="en-US" sz="1600" b="1" dirty="0">
                        <a:latin typeface="Times New Roman" panose="02020603050405020304" pitchFamily="18" charset="0"/>
                        <a:cs typeface="Times New Roman" panose="02020603050405020304" pitchFamily="18" charset="0"/>
                      </a:endParaRPr>
                    </a:p>
                  </a:txBody>
                  <a:tcPr marL="23628" marR="23628" marT="11814" marB="11814" anchor="ctr"/>
                </a:tc>
                <a:tc rowSpan="2" hMerge="1">
                  <a:txBody>
                    <a:bodyPr/>
                    <a:lstStyle/>
                    <a:p>
                      <a:endParaRPr lang="en-US"/>
                    </a:p>
                  </a:txBody>
                  <a:tcPr/>
                </a:tc>
                <a:tc rowSpan="2" hMerge="1">
                  <a:txBody>
                    <a:bodyPr/>
                    <a:lstStyle/>
                    <a:p>
                      <a:pPr algn="ctr"/>
                      <a:endParaRPr lang="en-US" sz="1400" dirty="0"/>
                    </a:p>
                  </a:txBody>
                  <a:tcPr marL="23628" marR="23628" marT="11814" marB="11814" anchor="b"/>
                </a:tc>
                <a:tc rowSpan="2">
                  <a:txBody>
                    <a:bodyPr/>
                    <a:lstStyle/>
                    <a:p>
                      <a:pPr algn="ctr"/>
                      <a:r>
                        <a:rPr lang="en-US" sz="1600" b="1" dirty="0" smtClean="0">
                          <a:latin typeface="Times New Roman" panose="02020603050405020304" pitchFamily="18" charset="0"/>
                          <a:cs typeface="Times New Roman" panose="02020603050405020304" pitchFamily="18" charset="0"/>
                        </a:rPr>
                        <a:t>Target</a:t>
                      </a:r>
                      <a:endParaRPr lang="en-US" sz="1600" b="1" dirty="0">
                        <a:latin typeface="Times New Roman" panose="02020603050405020304" pitchFamily="18" charset="0"/>
                        <a:cs typeface="Times New Roman" panose="02020603050405020304" pitchFamily="18" charset="0"/>
                      </a:endParaRPr>
                    </a:p>
                  </a:txBody>
                  <a:tcPr marL="23628" marR="23628" marT="11814" marB="11814" anchor="ctr"/>
                </a:tc>
                <a:tc rowSpan="2" gridSpan="3">
                  <a:txBody>
                    <a:bodyPr/>
                    <a:lstStyle/>
                    <a:p>
                      <a:pPr algn="ctr">
                        <a:lnSpc>
                          <a:spcPct val="150000"/>
                        </a:lnSpc>
                      </a:pPr>
                      <a:r>
                        <a:rPr lang="en-US" sz="1600" b="1" dirty="0" smtClean="0">
                          <a:latin typeface="Times New Roman" panose="02020603050405020304" pitchFamily="18" charset="0"/>
                          <a:cs typeface="Times New Roman" panose="02020603050405020304" pitchFamily="18" charset="0"/>
                        </a:rPr>
                        <a:t>Initial</a:t>
                      </a:r>
                    </a:p>
                    <a:p>
                      <a:pPr algn="ctr">
                        <a:lnSpc>
                          <a:spcPct val="150000"/>
                        </a:lnSpc>
                      </a:pPr>
                      <a:r>
                        <a:rPr lang="en-US" sz="1600" b="1" dirty="0" smtClean="0">
                          <a:latin typeface="Times New Roman" panose="02020603050405020304" pitchFamily="18" charset="0"/>
                          <a:cs typeface="Times New Roman" panose="02020603050405020304" pitchFamily="18" charset="0"/>
                        </a:rPr>
                        <a:t>Weights</a:t>
                      </a:r>
                      <a:endParaRPr lang="en-US" sz="1600" b="1" dirty="0">
                        <a:latin typeface="Times New Roman" panose="02020603050405020304" pitchFamily="18" charset="0"/>
                        <a:cs typeface="Times New Roman" panose="02020603050405020304" pitchFamily="18" charset="0"/>
                      </a:endParaRPr>
                    </a:p>
                  </a:txBody>
                  <a:tcPr marL="23628" marR="23628" marT="11814" marB="11814" anchor="ctr"/>
                </a:tc>
                <a:tc rowSpan="2" hMerge="1">
                  <a:txBody>
                    <a:bodyPr/>
                    <a:lstStyle/>
                    <a:p>
                      <a:endParaRPr lang="en-US"/>
                    </a:p>
                  </a:txBody>
                  <a:tcPr/>
                </a:tc>
                <a:tc rowSpan="2" hMerge="1">
                  <a:txBody>
                    <a:bodyPr/>
                    <a:lstStyle/>
                    <a:p>
                      <a:endParaRPr lang="en-US"/>
                    </a:p>
                  </a:txBody>
                  <a:tcPr/>
                </a:tc>
                <a:tc gridSpan="5">
                  <a:txBody>
                    <a:bodyPr/>
                    <a:lstStyle/>
                    <a:p>
                      <a:pPr algn="ctr"/>
                      <a:r>
                        <a:rPr lang="en-US" sz="1600" b="1" dirty="0">
                          <a:latin typeface="Times New Roman" panose="02020603050405020304" pitchFamily="18" charset="0"/>
                          <a:cs typeface="Times New Roman" panose="02020603050405020304" pitchFamily="18" charset="0"/>
                        </a:rPr>
                        <a:t>Outpu</a:t>
                      </a:r>
                      <a:r>
                        <a:rPr lang="en-US" sz="1600" b="1" dirty="0"/>
                        <a:t>t</a:t>
                      </a:r>
                    </a:p>
                  </a:txBody>
                  <a:tcPr marL="23628" marR="23628" marT="11814" marB="11814" anchor="b"/>
                </a:tc>
                <a:tc hMerge="1">
                  <a:txBody>
                    <a:bodyPr/>
                    <a:lstStyle/>
                    <a:p>
                      <a:endParaRPr lang="en-US"/>
                    </a:p>
                  </a:txBody>
                  <a:tcPr/>
                </a:tc>
                <a:tc hMerge="1">
                  <a:txBody>
                    <a:bodyPr/>
                    <a:lstStyle/>
                    <a:p>
                      <a:endParaRPr lang="en-US"/>
                    </a:p>
                  </a:txBody>
                  <a:tcPr/>
                </a:tc>
                <a:tc hMerge="1">
                  <a:txBody>
                    <a:bodyPr/>
                    <a:lstStyle/>
                    <a:p>
                      <a:endParaRPr lang="en-US" sz="1400"/>
                    </a:p>
                  </a:txBody>
                  <a:tcPr marL="23628" marR="23628" marT="11814" marB="11814" anchor="b"/>
                </a:tc>
                <a:tc hMerge="1">
                  <a:txBody>
                    <a:bodyPr/>
                    <a:lstStyle/>
                    <a:p>
                      <a:endParaRPr lang="en-US" sz="1400" dirty="0"/>
                    </a:p>
                  </a:txBody>
                  <a:tcPr marL="23628" marR="23628" marT="11814" marB="11814" anchor="b"/>
                </a:tc>
                <a:tc rowSpan="2">
                  <a:txBody>
                    <a:bodyPr/>
                    <a:lstStyle/>
                    <a:p>
                      <a:pPr algn="ctr"/>
                      <a:r>
                        <a:rPr lang="en-US" sz="1600" b="1" dirty="0">
                          <a:latin typeface="Times New Roman" panose="02020603050405020304" pitchFamily="18" charset="0"/>
                          <a:cs typeface="Times New Roman" panose="02020603050405020304" pitchFamily="18" charset="0"/>
                        </a:rPr>
                        <a:t>Error</a:t>
                      </a:r>
                    </a:p>
                  </a:txBody>
                  <a:tcPr marL="23628" marR="23628" marT="11814" marB="11814" anchor="ctr"/>
                </a:tc>
                <a:tc rowSpan="2">
                  <a:txBody>
                    <a:bodyPr/>
                    <a:lstStyle/>
                    <a:p>
                      <a:pPr algn="ctr"/>
                      <a:r>
                        <a:rPr lang="en-US" sz="1600" b="1" dirty="0">
                          <a:latin typeface="Times New Roman" panose="02020603050405020304" pitchFamily="18" charset="0"/>
                          <a:cs typeface="Times New Roman" panose="02020603050405020304" pitchFamily="18" charset="0"/>
                        </a:rPr>
                        <a:t>Correction</a:t>
                      </a:r>
                    </a:p>
                  </a:txBody>
                  <a:tcPr marL="23628" marR="23628" marT="11814" marB="11814" anchor="ctr"/>
                </a:tc>
                <a:tc rowSpan="2" gridSpan="3">
                  <a:txBody>
                    <a:bodyPr/>
                    <a:lstStyle/>
                    <a:p>
                      <a:pPr algn="ctr">
                        <a:lnSpc>
                          <a:spcPct val="150000"/>
                        </a:lnSpc>
                      </a:pPr>
                      <a:r>
                        <a:rPr lang="en-US" sz="1600" b="1" dirty="0">
                          <a:latin typeface="Times New Roman" panose="02020603050405020304" pitchFamily="18" charset="0"/>
                          <a:cs typeface="Times New Roman" panose="02020603050405020304" pitchFamily="18" charset="0"/>
                        </a:rPr>
                        <a:t>Final</a:t>
                      </a:r>
                    </a:p>
                    <a:p>
                      <a:pPr algn="ctr">
                        <a:lnSpc>
                          <a:spcPct val="150000"/>
                        </a:lnSpc>
                      </a:pPr>
                      <a:r>
                        <a:rPr lang="en-US" sz="1600" b="1" dirty="0">
                          <a:latin typeface="Times New Roman" panose="02020603050405020304" pitchFamily="18" charset="0"/>
                          <a:cs typeface="Times New Roman" panose="02020603050405020304" pitchFamily="18" charset="0"/>
                        </a:rPr>
                        <a:t>Weights</a:t>
                      </a:r>
                    </a:p>
                  </a:txBody>
                  <a:tcPr marL="23628" marR="23628" marT="11814" marB="11814" anchor="ct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0"/>
                  </a:ext>
                </a:extLst>
              </a:tr>
              <a:tr h="463518">
                <a:tc gridSpan="3" vMerge="1">
                  <a:txBody>
                    <a:bodyPr/>
                    <a:lstStyle/>
                    <a:p>
                      <a:pPr algn="ctr"/>
                      <a:endParaRPr lang="en-US" sz="1400" baseline="-25000" dirty="0"/>
                    </a:p>
                  </a:txBody>
                  <a:tcPr marL="23628" marR="23628" marT="11814" marB="11814" anchor="b"/>
                </a:tc>
                <a:tc hMerge="1" vMerge="1">
                  <a:txBody>
                    <a:bodyPr/>
                    <a:lstStyle/>
                    <a:p>
                      <a:endParaRPr lang="en-US"/>
                    </a:p>
                  </a:txBody>
                  <a:tcPr/>
                </a:tc>
                <a:tc hMerge="1" vMerge="1">
                  <a:txBody>
                    <a:bodyPr/>
                    <a:lstStyle/>
                    <a:p>
                      <a:endParaRPr lang="en-US"/>
                    </a:p>
                  </a:txBody>
                  <a:tcPr/>
                </a:tc>
                <a:tc vMerge="1">
                  <a:txBody>
                    <a:bodyPr/>
                    <a:lstStyle/>
                    <a:p>
                      <a:pPr algn="ctr"/>
                      <a:endParaRPr lang="en-US" sz="1400" dirty="0"/>
                    </a:p>
                  </a:txBody>
                  <a:tcPr marL="23628" marR="23628" marT="11814" marB="11814" anchor="b"/>
                </a:tc>
                <a:tc gridSpan="3" vMerge="1">
                  <a:txBody>
                    <a:bodyPr/>
                    <a:lstStyle/>
                    <a:p>
                      <a:pPr algn="ctr"/>
                      <a:endParaRPr lang="en-US" sz="1400" dirty="0"/>
                    </a:p>
                  </a:txBody>
                  <a:tcPr marL="23628" marR="23628" marT="11814" marB="11814" anchor="b"/>
                </a:tc>
                <a:tc hMerge="1" vMerge="1">
                  <a:txBody>
                    <a:bodyPr/>
                    <a:lstStyle/>
                    <a:p>
                      <a:endParaRPr lang="en-US"/>
                    </a:p>
                  </a:txBody>
                  <a:tcPr/>
                </a:tc>
                <a:tc hMerge="1" vMerge="1">
                  <a:txBody>
                    <a:bodyPr/>
                    <a:lstStyle/>
                    <a:p>
                      <a:endParaRPr lang="en-US"/>
                    </a:p>
                  </a:txBody>
                  <a:tcPr/>
                </a:tc>
                <a:tc gridSpan="3">
                  <a:txBody>
                    <a:bodyPr/>
                    <a:lstStyle/>
                    <a:p>
                      <a:pPr algn="ctr"/>
                      <a:r>
                        <a:rPr lang="en-US" sz="1600" b="1" dirty="0" smtClean="0">
                          <a:latin typeface="Times New Roman" panose="02020603050405020304" pitchFamily="18" charset="0"/>
                          <a:cs typeface="Times New Roman" panose="02020603050405020304" pitchFamily="18" charset="0"/>
                        </a:rPr>
                        <a:t>Individual</a:t>
                      </a:r>
                      <a:endParaRPr lang="en-US" sz="1600" b="1" dirty="0">
                        <a:latin typeface="Times New Roman" panose="02020603050405020304" pitchFamily="18" charset="0"/>
                        <a:cs typeface="Times New Roman" panose="02020603050405020304" pitchFamily="18" charset="0"/>
                      </a:endParaRPr>
                    </a:p>
                  </a:txBody>
                  <a:tcPr marL="23628" marR="23628" marT="11814" marB="11814" anchor="ctr"/>
                </a:tc>
                <a:tc hMerge="1">
                  <a:txBody>
                    <a:bodyPr/>
                    <a:lstStyle/>
                    <a:p>
                      <a:endParaRPr lang="en-US"/>
                    </a:p>
                  </a:txBody>
                  <a:tcPr/>
                </a:tc>
                <a:tc hMerge="1">
                  <a:txBody>
                    <a:bodyPr/>
                    <a:lstStyle/>
                    <a:p>
                      <a:endParaRPr lang="en-US"/>
                    </a:p>
                  </a:txBody>
                  <a:tcPr/>
                </a:tc>
                <a:tc>
                  <a:txBody>
                    <a:bodyPr/>
                    <a:lstStyle/>
                    <a:p>
                      <a:pPr algn="ctr"/>
                      <a:r>
                        <a:rPr lang="en-US" sz="1600" b="1" dirty="0">
                          <a:latin typeface="Times New Roman" panose="02020603050405020304" pitchFamily="18" charset="0"/>
                          <a:cs typeface="Times New Roman" panose="02020603050405020304" pitchFamily="18" charset="0"/>
                        </a:rPr>
                        <a:t>Sum</a:t>
                      </a:r>
                    </a:p>
                  </a:txBody>
                  <a:tcPr marL="23628" marR="23628" marT="11814" marB="11814" anchor="ctr"/>
                </a:tc>
                <a:tc>
                  <a:txBody>
                    <a:bodyPr/>
                    <a:lstStyle/>
                    <a:p>
                      <a:pPr algn="ctr"/>
                      <a:r>
                        <a:rPr lang="en-US" sz="1600" b="1" dirty="0" smtClean="0">
                          <a:latin typeface="Times New Roman" panose="02020603050405020304" pitchFamily="18" charset="0"/>
                          <a:cs typeface="Times New Roman" panose="02020603050405020304" pitchFamily="18" charset="0"/>
                        </a:rPr>
                        <a:t>Final Output</a:t>
                      </a:r>
                      <a:endParaRPr lang="en-US" sz="1600" b="1" dirty="0">
                        <a:latin typeface="Times New Roman" panose="02020603050405020304" pitchFamily="18" charset="0"/>
                        <a:cs typeface="Times New Roman" panose="02020603050405020304" pitchFamily="18" charset="0"/>
                      </a:endParaRPr>
                    </a:p>
                  </a:txBody>
                  <a:tcPr marL="23628" marR="23628" marT="11814" marB="11814" anchor="ctr"/>
                </a:tc>
                <a:tc vMerge="1">
                  <a:txBody>
                    <a:bodyPr/>
                    <a:lstStyle/>
                    <a:p>
                      <a:pPr algn="ctr"/>
                      <a:endParaRPr lang="en-US" sz="1400" dirty="0"/>
                    </a:p>
                  </a:txBody>
                  <a:tcPr marL="23628" marR="23628" marT="11814" marB="11814" anchor="ctr"/>
                </a:tc>
                <a:tc vMerge="1">
                  <a:txBody>
                    <a:bodyPr/>
                    <a:lstStyle/>
                    <a:p>
                      <a:pPr algn="ctr"/>
                      <a:endParaRPr lang="en-US" sz="1400" dirty="0"/>
                    </a:p>
                  </a:txBody>
                  <a:tcPr marL="23628" marR="23628" marT="11814" marB="11814" anchor="ctr"/>
                </a:tc>
                <a:tc gridSpan="3" vMerge="1">
                  <a:txBody>
                    <a:bodyPr/>
                    <a:lstStyle/>
                    <a:p>
                      <a:pPr algn="ctr"/>
                      <a:endParaRPr lang="en-US" sz="1400" dirty="0"/>
                    </a:p>
                  </a:txBody>
                  <a:tcPr marL="23628" marR="23628" marT="11814" marB="11814" anchor="b"/>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312132">
                <a:tc>
                  <a:txBody>
                    <a:bodyPr/>
                    <a:lstStyle/>
                    <a:p>
                      <a:pPr algn="ctr"/>
                      <a:r>
                        <a:rPr lang="en-US" sz="1800" b="1" dirty="0" smtClean="0">
                          <a:latin typeface="Times New Roman" panose="02020603050405020304" pitchFamily="18" charset="0"/>
                          <a:cs typeface="Times New Roman" panose="02020603050405020304" pitchFamily="18" charset="0"/>
                        </a:rPr>
                        <a:t>x</a:t>
                      </a:r>
                      <a:r>
                        <a:rPr lang="en-US" sz="1800" b="1" baseline="-25000" dirty="0" smtClean="0">
                          <a:latin typeface="Times New Roman" panose="02020603050405020304" pitchFamily="18" charset="0"/>
                          <a:cs typeface="Times New Roman" panose="02020603050405020304" pitchFamily="18" charset="0"/>
                        </a:rPr>
                        <a:t>0</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x</a:t>
                      </a:r>
                      <a:r>
                        <a:rPr lang="en-US" sz="1800" b="1" baseline="-25000" dirty="0" smtClean="0">
                          <a:latin typeface="Times New Roman" panose="02020603050405020304" pitchFamily="18" charset="0"/>
                          <a:cs typeface="Times New Roman" panose="02020603050405020304" pitchFamily="18" charset="0"/>
                        </a:rPr>
                        <a:t>1</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x</a:t>
                      </a:r>
                      <a:r>
                        <a:rPr lang="en-US" sz="1800" b="1" baseline="-25000" dirty="0" smtClean="0">
                          <a:latin typeface="Times New Roman" panose="02020603050405020304" pitchFamily="18" charset="0"/>
                          <a:cs typeface="Times New Roman" panose="02020603050405020304" pitchFamily="18" charset="0"/>
                        </a:rPr>
                        <a:t>2</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t</a:t>
                      </a:r>
                      <a:endParaRPr lang="en-US" sz="1800" b="1"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w</a:t>
                      </a:r>
                      <a:r>
                        <a:rPr lang="en-US" sz="1800" b="1" baseline="-25000" dirty="0">
                          <a:latin typeface="Times New Roman" panose="02020603050405020304" pitchFamily="18" charset="0"/>
                          <a:cs typeface="Times New Roman" panose="02020603050405020304" pitchFamily="18" charset="0"/>
                        </a:rPr>
                        <a:t>0</a:t>
                      </a: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w</a:t>
                      </a:r>
                      <a:r>
                        <a:rPr lang="en-US" sz="1800" b="1" baseline="-25000" dirty="0">
                          <a:latin typeface="Times New Roman" panose="02020603050405020304" pitchFamily="18" charset="0"/>
                          <a:cs typeface="Times New Roman" panose="02020603050405020304" pitchFamily="18" charset="0"/>
                        </a:rPr>
                        <a:t>1</a:t>
                      </a: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w</a:t>
                      </a:r>
                      <a:r>
                        <a:rPr lang="en-US" sz="1800" b="1" baseline="-25000" dirty="0">
                          <a:latin typeface="Times New Roman" panose="02020603050405020304" pitchFamily="18" charset="0"/>
                          <a:cs typeface="Times New Roman" panose="02020603050405020304" pitchFamily="18" charset="0"/>
                        </a:rPr>
                        <a:t>2</a:t>
                      </a: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C</a:t>
                      </a:r>
                      <a:r>
                        <a:rPr lang="en-US" sz="1800" b="1" baseline="-25000" dirty="0">
                          <a:latin typeface="Times New Roman" panose="02020603050405020304" pitchFamily="18" charset="0"/>
                          <a:cs typeface="Times New Roman" panose="02020603050405020304" pitchFamily="18" charset="0"/>
                        </a:rPr>
                        <a:t>0</a:t>
                      </a: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C</a:t>
                      </a:r>
                      <a:r>
                        <a:rPr lang="en-US" sz="1800" b="1" baseline="-25000" dirty="0">
                          <a:latin typeface="Times New Roman" panose="02020603050405020304" pitchFamily="18" charset="0"/>
                          <a:cs typeface="Times New Roman" panose="02020603050405020304" pitchFamily="18" charset="0"/>
                        </a:rPr>
                        <a:t>1</a:t>
                      </a: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C</a:t>
                      </a:r>
                      <a:r>
                        <a:rPr lang="en-US" sz="1800" b="1" baseline="-25000" dirty="0">
                          <a:latin typeface="Times New Roman" panose="02020603050405020304" pitchFamily="18" charset="0"/>
                          <a:cs typeface="Times New Roman" panose="02020603050405020304" pitchFamily="18" charset="0"/>
                        </a:rPr>
                        <a:t>2</a:t>
                      </a:r>
                    </a:p>
                  </a:txBody>
                  <a:tcPr marL="23628" marR="23628" marT="11814" marB="11814" anchor="ctr"/>
                </a:tc>
                <a:tc>
                  <a:txBody>
                    <a:bodyPr/>
                    <a:lstStyle/>
                    <a:p>
                      <a:pPr algn="ctr"/>
                      <a:r>
                        <a:rPr lang="en-US" sz="1800" b="1">
                          <a:latin typeface="Times New Roman" panose="02020603050405020304" pitchFamily="18" charset="0"/>
                          <a:cs typeface="Times New Roman" panose="02020603050405020304" pitchFamily="18" charset="0"/>
                        </a:rPr>
                        <a:t>S</a:t>
                      </a: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o</a:t>
                      </a:r>
                      <a:endParaRPr lang="en-US" sz="1800" b="1"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a:latin typeface="Times New Roman" panose="02020603050405020304" pitchFamily="18" charset="0"/>
                          <a:cs typeface="Times New Roman" panose="02020603050405020304" pitchFamily="18" charset="0"/>
                        </a:rPr>
                        <a:t>E</a:t>
                      </a: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R</a:t>
                      </a: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w</a:t>
                      </a:r>
                      <a:r>
                        <a:rPr lang="en-US" sz="1800" b="1" baseline="-25000" dirty="0" smtClean="0">
                          <a:latin typeface="Times New Roman" panose="02020603050405020304" pitchFamily="18" charset="0"/>
                          <a:cs typeface="Times New Roman" panose="02020603050405020304" pitchFamily="18" charset="0"/>
                        </a:rPr>
                        <a:t>0</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w</a:t>
                      </a:r>
                      <a:r>
                        <a:rPr lang="en-US" sz="1800" b="1" baseline="-25000" dirty="0" smtClean="0">
                          <a:latin typeface="Times New Roman" panose="02020603050405020304" pitchFamily="18" charset="0"/>
                          <a:cs typeface="Times New Roman" panose="02020603050405020304" pitchFamily="18" charset="0"/>
                        </a:rPr>
                        <a:t>1</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smtClean="0">
                          <a:latin typeface="Times New Roman" panose="02020603050405020304" pitchFamily="18" charset="0"/>
                          <a:cs typeface="Times New Roman" panose="02020603050405020304" pitchFamily="18" charset="0"/>
                        </a:rPr>
                        <a:t>w</a:t>
                      </a:r>
                      <a:r>
                        <a:rPr lang="en-US" sz="1800" b="1" baseline="-25000" dirty="0" smtClean="0">
                          <a:latin typeface="Times New Roman" panose="02020603050405020304" pitchFamily="18" charset="0"/>
                          <a:cs typeface="Times New Roman" panose="02020603050405020304" pitchFamily="18" charset="0"/>
                        </a:rPr>
                        <a:t>2</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ctr"/>
                </a:tc>
                <a:extLst>
                  <a:ext uri="{0D108BD9-81ED-4DB2-BD59-A6C34878D82A}">
                    <a16:rowId xmlns:a16="http://schemas.microsoft.com/office/drawing/2014/main" val="10002"/>
                  </a:ext>
                </a:extLst>
              </a:tr>
              <a:tr h="683117">
                <a:tc>
                  <a:txBody>
                    <a:bodyPr/>
                    <a:lstStyle/>
                    <a:p>
                      <a:pPr algn="ctr"/>
                      <a:endParaRPr lang="en-US" sz="1800" b="1">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 x</a:t>
                      </a:r>
                      <a:r>
                        <a:rPr lang="en-US" sz="1800" b="1" baseline="-25000" dirty="0" smtClean="0">
                          <a:latin typeface="Times New Roman" panose="02020603050405020304" pitchFamily="18" charset="0"/>
                          <a:cs typeface="Times New Roman" panose="02020603050405020304" pitchFamily="18" charset="0"/>
                        </a:rPr>
                        <a:t>0</a:t>
                      </a:r>
                      <a:r>
                        <a:rPr lang="en-US" sz="1800" b="1" dirty="0" smtClean="0">
                          <a:latin typeface="Times New Roman" panose="02020603050405020304" pitchFamily="18" charset="0"/>
                          <a:cs typeface="Times New Roman" panose="02020603050405020304" pitchFamily="18" charset="0"/>
                        </a:rPr>
                        <a:t> </a:t>
                      </a:r>
                    </a:p>
                    <a:p>
                      <a:pPr algn="ctr"/>
                      <a:r>
                        <a:rPr lang="en-US" sz="1800" b="1" dirty="0" smtClean="0">
                          <a:latin typeface="Times New Roman" panose="02020603050405020304" pitchFamily="18" charset="0"/>
                          <a:cs typeface="Times New Roman" panose="02020603050405020304" pitchFamily="18" charset="0"/>
                        </a:rPr>
                        <a:t>·     w</a:t>
                      </a:r>
                      <a:r>
                        <a:rPr lang="en-US" sz="1800" b="1" baseline="-25000" dirty="0" smtClean="0">
                          <a:latin typeface="Times New Roman" panose="02020603050405020304" pitchFamily="18" charset="0"/>
                          <a:cs typeface="Times New Roman" panose="02020603050405020304" pitchFamily="18" charset="0"/>
                        </a:rPr>
                        <a:t>0</a:t>
                      </a:r>
                      <a:endParaRPr lang="en-US" sz="1800" b="1" baseline="-25000"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 x</a:t>
                      </a:r>
                      <a:r>
                        <a:rPr lang="en-US" sz="1800" b="1" baseline="-25000" dirty="0" smtClean="0">
                          <a:latin typeface="Times New Roman" panose="02020603050405020304" pitchFamily="18" charset="0"/>
                          <a:cs typeface="Times New Roman" panose="02020603050405020304" pitchFamily="18" charset="0"/>
                        </a:rPr>
                        <a:t>1</a:t>
                      </a:r>
                      <a:r>
                        <a:rPr lang="en-US" sz="1800" b="1" dirty="0" smtClean="0">
                          <a:latin typeface="Times New Roman" panose="02020603050405020304" pitchFamily="18" charset="0"/>
                          <a:cs typeface="Times New Roman" panose="02020603050405020304" pitchFamily="18" charset="0"/>
                        </a:rPr>
                        <a:t> </a:t>
                      </a:r>
                    </a:p>
                    <a:p>
                      <a:pPr algn="ctr"/>
                      <a:r>
                        <a:rPr lang="en-US" sz="1800" b="1"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w</a:t>
                      </a:r>
                      <a:r>
                        <a:rPr lang="en-US" sz="1800" b="1" baseline="-25000"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 x</a:t>
                      </a:r>
                      <a:r>
                        <a:rPr lang="en-US" sz="1800" b="1" baseline="-25000" dirty="0" smtClean="0">
                          <a:latin typeface="Times New Roman" panose="02020603050405020304" pitchFamily="18" charset="0"/>
                          <a:cs typeface="Times New Roman" panose="02020603050405020304" pitchFamily="18" charset="0"/>
                        </a:rPr>
                        <a:t>2</a:t>
                      </a:r>
                      <a:r>
                        <a:rPr lang="en-US" sz="1800" b="1" dirty="0" smtClean="0">
                          <a:latin typeface="Times New Roman" panose="02020603050405020304" pitchFamily="18" charset="0"/>
                          <a:cs typeface="Times New Roman" panose="02020603050405020304" pitchFamily="18" charset="0"/>
                        </a:rPr>
                        <a:t> </a:t>
                      </a:r>
                    </a:p>
                    <a:p>
                      <a:pPr algn="ctr"/>
                      <a:r>
                        <a:rPr lang="en-US" sz="1800" b="1"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w</a:t>
                      </a:r>
                      <a:r>
                        <a:rPr lang="en-US" sz="1800" b="1" baseline="-25000" dirty="0">
                          <a:latin typeface="Times New Roman" panose="02020603050405020304" pitchFamily="18" charset="0"/>
                          <a:cs typeface="Times New Roman" panose="02020603050405020304" pitchFamily="18" charset="0"/>
                        </a:rPr>
                        <a:t>2</a:t>
                      </a:r>
                    </a:p>
                  </a:txBody>
                  <a:tcPr marL="23628" marR="23628" marT="11814" marB="11814" anchor="b"/>
                </a:tc>
                <a:tc>
                  <a:txBody>
                    <a:bodyPr/>
                    <a:lstStyle/>
                    <a:p>
                      <a:pPr algn="l"/>
                      <a:r>
                        <a:rPr lang="en-US" sz="1800" b="1" dirty="0">
                          <a:latin typeface="Times New Roman" panose="02020603050405020304" pitchFamily="18" charset="0"/>
                          <a:cs typeface="Times New Roman" panose="02020603050405020304" pitchFamily="18" charset="0"/>
                        </a:rPr>
                        <a:t>C</a:t>
                      </a:r>
                      <a:r>
                        <a:rPr lang="en-US" sz="1800" b="1" baseline="-25000" dirty="0">
                          <a:latin typeface="Times New Roman" panose="02020603050405020304" pitchFamily="18" charset="0"/>
                          <a:cs typeface="Times New Roman" panose="02020603050405020304" pitchFamily="18" charset="0"/>
                        </a:rPr>
                        <a:t>0</a:t>
                      </a:r>
                      <a:r>
                        <a:rPr lang="en-US" sz="1800" b="1" dirty="0">
                          <a:latin typeface="Times New Roman" panose="02020603050405020304" pitchFamily="18" charset="0"/>
                          <a:cs typeface="Times New Roman" panose="02020603050405020304" pitchFamily="18" charset="0"/>
                        </a:rPr>
                        <a:t>+C</a:t>
                      </a:r>
                      <a:r>
                        <a:rPr lang="en-US" sz="1800" b="1" baseline="-25000" dirty="0">
                          <a:latin typeface="Times New Roman" panose="02020603050405020304" pitchFamily="18" charset="0"/>
                          <a:cs typeface="Times New Roman" panose="02020603050405020304" pitchFamily="18" charset="0"/>
                        </a:rPr>
                        <a:t>1</a:t>
                      </a:r>
                      <a:r>
                        <a:rPr lang="en-US" sz="1800" b="1" dirty="0">
                          <a:latin typeface="Times New Roman" panose="02020603050405020304" pitchFamily="18" charset="0"/>
                          <a:cs typeface="Times New Roman" panose="02020603050405020304" pitchFamily="18" charset="0"/>
                        </a:rPr>
                        <a:t>+C</a:t>
                      </a:r>
                      <a:r>
                        <a:rPr lang="en-US" sz="1800" b="1" baseline="-25000" dirty="0">
                          <a:latin typeface="Times New Roman" panose="02020603050405020304" pitchFamily="18" charset="0"/>
                          <a:cs typeface="Times New Roman" panose="02020603050405020304" pitchFamily="18" charset="0"/>
                        </a:rPr>
                        <a:t>2</a:t>
                      </a: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t-o</a:t>
                      </a:r>
                      <a:endParaRPr lang="en-US" sz="1800" b="1" dirty="0">
                        <a:latin typeface="Times New Roman" panose="02020603050405020304" pitchFamily="18" charset="0"/>
                        <a:cs typeface="Times New Roman" panose="02020603050405020304" pitchFamily="18" charset="0"/>
                      </a:endParaRPr>
                    </a:p>
                  </a:txBody>
                  <a:tcPr marL="23628" marR="23628" marT="11814" marB="11814" anchor="ctr"/>
                </a:tc>
                <a:tc>
                  <a:txBody>
                    <a:bodyPr/>
                    <a:lstStyle/>
                    <a:p>
                      <a:pPr algn="ctr"/>
                      <a:r>
                        <a:rPr lang="en-US" sz="1800" b="1" dirty="0">
                          <a:latin typeface="Times New Roman" panose="02020603050405020304" pitchFamily="18" charset="0"/>
                          <a:cs typeface="Times New Roman" panose="02020603050405020304" pitchFamily="18" charset="0"/>
                        </a:rPr>
                        <a:t>LR </a:t>
                      </a:r>
                      <a:r>
                        <a:rPr lang="en-US" sz="1800" b="1" dirty="0" smtClean="0">
                          <a:latin typeface="Times New Roman" panose="02020603050405020304" pitchFamily="18" charset="0"/>
                          <a:cs typeface="Times New Roman" panose="02020603050405020304" pitchFamily="18" charset="0"/>
                        </a:rPr>
                        <a:t>x </a:t>
                      </a:r>
                      <a:r>
                        <a:rPr lang="en-US" sz="1800" b="1" dirty="0">
                          <a:latin typeface="Times New Roman" panose="02020603050405020304" pitchFamily="18" charset="0"/>
                          <a:cs typeface="Times New Roman" panose="02020603050405020304" pitchFamily="18" charset="0"/>
                        </a:rPr>
                        <a:t>E</a:t>
                      </a:r>
                    </a:p>
                  </a:txBody>
                  <a:tcPr marL="23628" marR="23628" marT="11814" marB="11814" anchor="ctr"/>
                </a:tc>
                <a:tc>
                  <a:txBody>
                    <a:bodyPr/>
                    <a:lstStyle/>
                    <a:p>
                      <a:pPr algn="ctr"/>
                      <a:endParaRPr lang="en-US" sz="1800" b="1">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extLst>
                  <a:ext uri="{0D108BD9-81ED-4DB2-BD59-A6C34878D82A}">
                    <a16:rowId xmlns:a16="http://schemas.microsoft.com/office/drawing/2014/main" val="10003"/>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solidFill>
                      <a:srgbClr val="FF9900"/>
                    </a:solidFill>
                  </a:tcPr>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solidFill>
                      <a:srgbClr val="FF9900"/>
                    </a:solidFill>
                  </a:tcPr>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solidFill>
                      <a:srgbClr val="C1D1D3"/>
                    </a:solidFill>
                  </a:tcPr>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extLst>
                  <a:ext uri="{0D108BD9-81ED-4DB2-BD59-A6C34878D82A}">
                    <a16:rowId xmlns:a16="http://schemas.microsoft.com/office/drawing/2014/main" val="10004"/>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solidFill>
                      <a:srgbClr val="FF9900"/>
                    </a:solidFill>
                  </a:tcPr>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solidFill>
                      <a:srgbClr val="FF9900"/>
                    </a:solidFill>
                  </a:tcPr>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solidFill>
                      <a:srgbClr val="C1D1D3"/>
                    </a:solidFill>
                  </a:tcPr>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extLst>
                  <a:ext uri="{0D108BD9-81ED-4DB2-BD59-A6C34878D82A}">
                    <a16:rowId xmlns:a16="http://schemas.microsoft.com/office/drawing/2014/main" val="10005"/>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solidFill>
                      <a:srgbClr val="FF9900"/>
                    </a:solidFill>
                  </a:tcPr>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solidFill>
                      <a:srgbClr val="FF9900"/>
                    </a:solidFill>
                  </a:tcPr>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solidFill>
                      <a:srgbClr val="C1D1D3"/>
                    </a:solidFill>
                  </a:tcPr>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extLst>
                  <a:ext uri="{0D108BD9-81ED-4DB2-BD59-A6C34878D82A}">
                    <a16:rowId xmlns:a16="http://schemas.microsoft.com/office/drawing/2014/main" val="10006"/>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solidFill>
                      <a:srgbClr val="FF9900"/>
                    </a:solidFill>
                  </a:tcPr>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solidFill>
                      <a:srgbClr val="FF9900"/>
                    </a:solidFill>
                  </a:tcPr>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solidFill>
                      <a:srgbClr val="C1D1D3"/>
                    </a:solidFill>
                  </a:tcPr>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extLst>
                  <a:ext uri="{0D108BD9-81ED-4DB2-BD59-A6C34878D82A}">
                    <a16:rowId xmlns:a16="http://schemas.microsoft.com/office/drawing/2014/main" val="10007"/>
                  </a:ext>
                </a:extLst>
              </a:tr>
              <a:tr h="289617">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0.3</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extLst>
                  <a:ext uri="{0D108BD9-81ED-4DB2-BD59-A6C34878D82A}">
                    <a16:rowId xmlns:a16="http://schemas.microsoft.com/office/drawing/2014/main" val="10008"/>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extLst>
                  <a:ext uri="{0D108BD9-81ED-4DB2-BD59-A6C34878D82A}">
                    <a16:rowId xmlns:a16="http://schemas.microsoft.com/office/drawing/2014/main" val="10009"/>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0.6</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0.1</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extLst>
                  <a:ext uri="{0D108BD9-81ED-4DB2-BD59-A6C34878D82A}">
                    <a16:rowId xmlns:a16="http://schemas.microsoft.com/office/drawing/2014/main" val="10010"/>
                  </a:ext>
                </a:extLst>
              </a:tr>
              <a:tr h="289617">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0.2</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0.8</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0.1</a:t>
                      </a:r>
                    </a:p>
                  </a:txBody>
                  <a:tcPr marL="23628" marR="23628" marT="11814" marB="11814" anchor="b"/>
                </a:tc>
                <a:extLst>
                  <a:ext uri="{0D108BD9-81ED-4DB2-BD59-A6C34878D82A}">
                    <a16:rowId xmlns:a16="http://schemas.microsoft.com/office/drawing/2014/main" val="10011"/>
                  </a:ext>
                </a:extLst>
              </a:tr>
              <a:tr h="289617">
                <a:tc>
                  <a:txBody>
                    <a:bodyPr/>
                    <a:lstStyle/>
                    <a:p>
                      <a:pPr algn="ctr"/>
                      <a:r>
                        <a:rPr lang="en-US" sz="1800" b="1" dirty="0" smtClean="0">
                          <a:latin typeface="Times New Roman" panose="02020603050405020304" pitchFamily="18" charset="0"/>
                          <a:cs typeface="Times New Roman" panose="02020603050405020304" pitchFamily="18" charset="0"/>
                        </a:rPr>
                        <a:t>1</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0.4</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0.5</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a:t>
                      </a:r>
                    </a:p>
                  </a:txBody>
                  <a:tcPr marL="23628" marR="23628" marT="11814" marB="11814" anchor="b"/>
                </a:tc>
                <a:tc>
                  <a:txBody>
                    <a:bodyPr/>
                    <a:lstStyle/>
                    <a:p>
                      <a:pPr algn="ctr"/>
                      <a:r>
                        <a:rPr lang="en-US" sz="1800" b="1" dirty="0">
                          <a:latin typeface="Times New Roman" panose="02020603050405020304" pitchFamily="18" charset="0"/>
                          <a:cs typeface="Times New Roman" panose="02020603050405020304" pitchFamily="18" charset="0"/>
                        </a:rPr>
                        <a:t>0.1</a:t>
                      </a:r>
                    </a:p>
                  </a:txBody>
                  <a:tcPr marL="23628" marR="23628" marT="11814" marB="11814" anchor="b"/>
                </a:tc>
                <a:extLst>
                  <a:ext uri="{0D108BD9-81ED-4DB2-BD59-A6C34878D82A}">
                    <a16:rowId xmlns:a16="http://schemas.microsoft.com/office/drawing/2014/main" val="10012"/>
                  </a:ext>
                </a:extLst>
              </a:tr>
              <a:tr h="289617">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tc>
                  <a:txBody>
                    <a:bodyPr/>
                    <a:lstStyle/>
                    <a:p>
                      <a:pPr algn="ct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marL="23628" marR="23628" marT="11814" marB="11814" anchor="b"/>
                </a:tc>
                <a:extLst>
                  <a:ext uri="{0D108BD9-81ED-4DB2-BD59-A6C34878D82A}">
                    <a16:rowId xmlns:a16="http://schemas.microsoft.com/office/drawing/2014/main" val="10013"/>
                  </a:ext>
                </a:extLst>
              </a:tr>
              <a:tr h="0">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3628" marR="0" marT="11814" marB="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3628" marR="0" marT="11814" marB="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3628" marR="0" marT="11814" marB="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3628" marR="0" marT="11814" marB="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0.8</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-.2</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0.8</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-.2</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0.6</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chemeClr val="tx1"/>
                          </a:solidFill>
                          <a:latin typeface="Times New Roman" panose="02020603050405020304" pitchFamily="18" charset="0"/>
                          <a:ea typeface="+mn-ea"/>
                          <a:cs typeface="Times New Roman" panose="02020603050405020304" pitchFamily="18" charset="0"/>
                        </a:rPr>
                        <a:t>0</a:t>
                      </a:r>
                      <a:endParaRPr 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rgbClr val="FF0000"/>
                          </a:solidFill>
                          <a:latin typeface="Times New Roman" panose="02020603050405020304" pitchFamily="18" charset="0"/>
                          <a:ea typeface="+mn-ea"/>
                          <a:cs typeface="Times New Roman" panose="02020603050405020304" pitchFamily="18" charset="0"/>
                        </a:rPr>
                        <a:t>0.8</a:t>
                      </a:r>
                      <a:endParaRPr lang="en-US" sz="1800" b="1" kern="1200" dirty="0">
                        <a:solidFill>
                          <a:srgbClr val="FF0000"/>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rgbClr val="FF0000"/>
                          </a:solidFill>
                          <a:latin typeface="Times New Roman" panose="02020603050405020304" pitchFamily="18" charset="0"/>
                          <a:ea typeface="+mn-ea"/>
                          <a:cs typeface="Times New Roman" panose="02020603050405020304" pitchFamily="18" charset="0"/>
                        </a:rPr>
                        <a:t>-.2</a:t>
                      </a:r>
                      <a:endParaRPr lang="en-US" sz="1800" b="1" kern="1200" dirty="0">
                        <a:solidFill>
                          <a:srgbClr val="FF0000"/>
                        </a:solidFill>
                        <a:latin typeface="Times New Roman" panose="02020603050405020304" pitchFamily="18" charset="0"/>
                        <a:ea typeface="+mn-ea"/>
                        <a:cs typeface="Times New Roman" panose="02020603050405020304" pitchFamily="18" charset="0"/>
                      </a:endParaRPr>
                    </a:p>
                  </a:txBody>
                  <a:tcPr marL="25200" marR="25200" marT="10800" marB="10800" anchor="b"/>
                </a:tc>
                <a:tc>
                  <a:txBody>
                    <a:bodyPr/>
                    <a:lstStyle/>
                    <a:p>
                      <a:pPr marL="0" algn="ctr" defTabSz="914400" rtl="0" eaLnBrk="1" latinLnBrk="0" hangingPunct="1"/>
                      <a:r>
                        <a:rPr lang="en-US" sz="1800" b="1" kern="1200" dirty="0" smtClean="0">
                          <a:solidFill>
                            <a:srgbClr val="FF0000"/>
                          </a:solidFill>
                          <a:latin typeface="Times New Roman" panose="02020603050405020304" pitchFamily="18" charset="0"/>
                          <a:ea typeface="+mn-ea"/>
                          <a:cs typeface="Times New Roman" panose="02020603050405020304" pitchFamily="18" charset="0"/>
                        </a:rPr>
                        <a:t>-.1</a:t>
                      </a:r>
                      <a:endParaRPr lang="en-US" sz="1800" b="1" kern="1200" dirty="0">
                        <a:solidFill>
                          <a:srgbClr val="FF0000"/>
                        </a:solidFill>
                        <a:latin typeface="Times New Roman" panose="02020603050405020304" pitchFamily="18" charset="0"/>
                        <a:ea typeface="+mn-ea"/>
                        <a:cs typeface="Times New Roman" panose="02020603050405020304" pitchFamily="18" charset="0"/>
                      </a:endParaRPr>
                    </a:p>
                  </a:txBody>
                  <a:tcPr marL="25200" marR="25200" marT="10800" marB="10800" anchor="b"/>
                </a:tc>
                <a:extLst>
                  <a:ext uri="{0D108BD9-81ED-4DB2-BD59-A6C34878D82A}">
                    <a16:rowId xmlns:a16="http://schemas.microsoft.com/office/drawing/2014/main" val="10014"/>
                  </a:ext>
                </a:extLst>
              </a:tr>
            </a:tbl>
          </a:graphicData>
        </a:graphic>
      </p:graphicFrame>
      <p:sp>
        <p:nvSpPr>
          <p:cNvPr id="6" name="TextBox 5"/>
          <p:cNvSpPr txBox="1"/>
          <p:nvPr/>
        </p:nvSpPr>
        <p:spPr>
          <a:xfrm>
            <a:off x="457200" y="6035372"/>
            <a:ext cx="4436921" cy="400110"/>
          </a:xfrm>
          <a:prstGeom prst="rect">
            <a:avLst/>
          </a:prstGeom>
          <a:noFill/>
        </p:spPr>
        <p:txBody>
          <a:bodyPr wrap="square" rtlCol="0">
            <a:spAutoFit/>
          </a:bodyPr>
          <a:lstStyle/>
          <a:p>
            <a:r>
              <a:rPr lang="en-US" sz="2000" b="1" dirty="0" smtClean="0">
                <a:solidFill>
                  <a:srgbClr val="000000"/>
                </a:solidFill>
                <a:latin typeface="Times New Roman" panose="02020603050405020304" pitchFamily="18" charset="0"/>
                <a:cs typeface="Times New Roman" panose="02020603050405020304" pitchFamily="18" charset="0"/>
              </a:rPr>
              <a:t>threshold=0.5       </a:t>
            </a:r>
            <a:r>
              <a:rPr lang="en-US" altLang="zh-CN" sz="2000" b="1" dirty="0" smtClean="0">
                <a:solidFill>
                  <a:srgbClr val="000000"/>
                </a:solidFill>
                <a:latin typeface="Times New Roman" panose="02020603050405020304" pitchFamily="18" charset="0"/>
                <a:cs typeface="Times New Roman" panose="02020603050405020304" pitchFamily="18" charset="0"/>
              </a:rPr>
              <a:t>L</a:t>
            </a:r>
            <a:r>
              <a:rPr lang="en-US" sz="2000" b="1" dirty="0" smtClean="0">
                <a:solidFill>
                  <a:srgbClr val="000000"/>
                </a:solidFill>
                <a:latin typeface="Times New Roman" panose="02020603050405020304" pitchFamily="18" charset="0"/>
                <a:cs typeface="Times New Roman" panose="02020603050405020304" pitchFamily="18" charset="0"/>
              </a:rPr>
              <a:t>earning Rate=0.1</a:t>
            </a:r>
            <a:endParaRPr lang="en-US" sz="2000" b="1" dirty="0">
              <a:solidFill>
                <a:srgbClr val="000000"/>
              </a:solidFill>
              <a:latin typeface="Times New Roman" panose="02020603050405020304" pitchFamily="18" charset="0"/>
              <a:cs typeface="Times New Roman" panose="02020603050405020304" pitchFamily="18" charset="0"/>
            </a:endParaRPr>
          </a:p>
        </p:txBody>
      </p:sp>
      <p:sp>
        <p:nvSpPr>
          <p:cNvPr id="7"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8.4</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梯度下降法</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97864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BD47D4-44B4-4F2D-A748-47CA24208E1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19</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cxnSp>
        <p:nvCxnSpPr>
          <p:cNvPr id="5" name="直接箭头连接符 4"/>
          <p:cNvCxnSpPr/>
          <p:nvPr/>
        </p:nvCxnSpPr>
        <p:spPr>
          <a:xfrm>
            <a:off x="1436817" y="5863273"/>
            <a:ext cx="3200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TextBox 8"/>
          <p:cNvSpPr txBox="1"/>
          <p:nvPr/>
        </p:nvSpPr>
        <p:spPr>
          <a:xfrm>
            <a:off x="1436817" y="5407661"/>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8" name="TextBox 11"/>
          <p:cNvSpPr txBox="1"/>
          <p:nvPr/>
        </p:nvSpPr>
        <p:spPr>
          <a:xfrm>
            <a:off x="3232607" y="3502661"/>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graphicFrame>
        <p:nvGraphicFramePr>
          <p:cNvPr id="10" name="表格 9"/>
          <p:cNvGraphicFramePr>
            <a:graphicFrameLocks noGrp="1"/>
          </p:cNvGraphicFramePr>
          <p:nvPr>
            <p:extLst/>
          </p:nvPr>
        </p:nvGraphicFramePr>
        <p:xfrm>
          <a:off x="5162550" y="3608686"/>
          <a:ext cx="3352800" cy="2286000"/>
        </p:xfrm>
        <a:graphic>
          <a:graphicData uri="http://schemas.openxmlformats.org/drawingml/2006/table">
            <a:tbl>
              <a:tblPr firstRow="1" bandRow="1">
                <a:tableStyleId>{AF606853-7671-496A-8E4F-DF71F8EC918B}</a:tableStyleId>
              </a:tblPr>
              <a:tblGrid>
                <a:gridCol w="1117600">
                  <a:extLst>
                    <a:ext uri="{9D8B030D-6E8A-4147-A177-3AD203B41FA5}">
                      <a16:colId xmlns:a16="http://schemas.microsoft.com/office/drawing/2014/main" val="20000"/>
                    </a:ext>
                  </a:extLst>
                </a:gridCol>
                <a:gridCol w="946834">
                  <a:extLst>
                    <a:ext uri="{9D8B030D-6E8A-4147-A177-3AD203B41FA5}">
                      <a16:colId xmlns:a16="http://schemas.microsoft.com/office/drawing/2014/main" val="20001"/>
                    </a:ext>
                  </a:extLst>
                </a:gridCol>
                <a:gridCol w="1288366">
                  <a:extLst>
                    <a:ext uri="{9D8B030D-6E8A-4147-A177-3AD203B41FA5}">
                      <a16:colId xmlns:a16="http://schemas.microsoft.com/office/drawing/2014/main" val="20002"/>
                    </a:ext>
                  </a:extLst>
                </a:gridCol>
              </a:tblGrid>
              <a:tr h="365150">
                <a:tc gridSpan="2">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Input</a:t>
                      </a:r>
                      <a:endPar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tc hMerge="1">
                  <a:txBody>
                    <a:bodyPr/>
                    <a:lstStyle/>
                    <a:p>
                      <a:pPr algn="ctr"/>
                      <a:endParaRPr lang="zh-CN" altLang="en-US" b="0" dirty="0"/>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Output</a:t>
                      </a:r>
                      <a:endPar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0</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0</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0</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0</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0</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0</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11" name="TextBox 17"/>
          <p:cNvSpPr txBox="1"/>
          <p:nvPr/>
        </p:nvSpPr>
        <p:spPr>
          <a:xfrm>
            <a:off x="2329697" y="6150878"/>
            <a:ext cx="4979248" cy="461665"/>
          </a:xfrm>
          <a:prstGeom prst="rect">
            <a:avLst/>
          </a:prstGeom>
          <a:noFill/>
        </p:spPr>
        <p:txBody>
          <a:bodyPr wrap="none" rtlCol="0">
            <a:spAutoFit/>
          </a:bodyPr>
          <a:lstStyle/>
          <a:p>
            <a:r>
              <a:rPr lang="en-AU" altLang="zh-CN" sz="2400" b="1" dirty="0" smtClean="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Cannot be separated by a single line</a:t>
            </a:r>
            <a:r>
              <a:rPr lang="en-AU" altLang="zh-CN" dirty="0" smtClean="0">
                <a:solidFill>
                  <a:srgbClr val="7030A0"/>
                </a:solidFill>
                <a:latin typeface="Times New Roman" panose="02020603050405020304" pitchFamily="18" charset="0"/>
                <a:cs typeface="Times New Roman" panose="02020603050405020304" pitchFamily="18" charset="0"/>
              </a:rPr>
              <a:t>.</a:t>
            </a:r>
            <a:endParaRPr lang="zh-CN" altLang="en-US" dirty="0">
              <a:solidFill>
                <a:srgbClr val="7030A0"/>
              </a:solidFill>
              <a:latin typeface="Times New Roman" panose="02020603050405020304" pitchFamily="18" charset="0"/>
              <a:cs typeface="Times New Roman" panose="02020603050405020304" pitchFamily="18" charset="0"/>
            </a:endParaRPr>
          </a:p>
        </p:txBody>
      </p:sp>
      <p:sp>
        <p:nvSpPr>
          <p:cNvPr id="12" name="椭圆 11"/>
          <p:cNvSpPr/>
          <p:nvPr/>
        </p:nvSpPr>
        <p:spPr>
          <a:xfrm rot="13558757">
            <a:off x="938491" y="4008737"/>
            <a:ext cx="3168803" cy="12954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4" name="TextBox 10"/>
          <p:cNvSpPr txBox="1"/>
          <p:nvPr/>
        </p:nvSpPr>
        <p:spPr>
          <a:xfrm>
            <a:off x="3251099" y="5407661"/>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15" name="TextBox 13"/>
          <p:cNvSpPr txBox="1"/>
          <p:nvPr/>
        </p:nvSpPr>
        <p:spPr>
          <a:xfrm>
            <a:off x="4391496" y="5845240"/>
            <a:ext cx="356188" cy="461665"/>
          </a:xfrm>
          <a:prstGeom prst="rect">
            <a:avLst/>
          </a:prstGeom>
          <a:noFill/>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p</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16" name="TextBox 14"/>
          <p:cNvSpPr txBox="1"/>
          <p:nvPr/>
        </p:nvSpPr>
        <p:spPr>
          <a:xfrm>
            <a:off x="1027786" y="2868173"/>
            <a:ext cx="356188" cy="461665"/>
          </a:xfrm>
          <a:prstGeom prst="rect">
            <a:avLst/>
          </a:prstGeom>
          <a:noFill/>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q</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cxnSp>
        <p:nvCxnSpPr>
          <p:cNvPr id="6" name="直接箭头连接符 5"/>
          <p:cNvCxnSpPr/>
          <p:nvPr/>
        </p:nvCxnSpPr>
        <p:spPr>
          <a:xfrm rot="5400000" flipH="1" flipV="1">
            <a:off x="27117" y="4452779"/>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TextBox 9"/>
          <p:cNvSpPr txBox="1"/>
          <p:nvPr/>
        </p:nvSpPr>
        <p:spPr>
          <a:xfrm>
            <a:off x="1436817" y="3502661"/>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1" name="TextBox 11"/>
          <p:cNvSpPr txBox="1"/>
          <p:nvPr/>
        </p:nvSpPr>
        <p:spPr>
          <a:xfrm>
            <a:off x="1436817" y="5888029"/>
            <a:ext cx="338554" cy="461665"/>
          </a:xfrm>
          <a:prstGeom prst="rect">
            <a:avLst/>
          </a:prstGeom>
          <a:noFill/>
          <a:ln w="19050">
            <a:no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2" name="TextBox 11"/>
          <p:cNvSpPr txBox="1"/>
          <p:nvPr/>
        </p:nvSpPr>
        <p:spPr>
          <a:xfrm>
            <a:off x="3234660" y="5894686"/>
            <a:ext cx="338554" cy="461665"/>
          </a:xfrm>
          <a:prstGeom prst="rect">
            <a:avLst/>
          </a:prstGeom>
          <a:noFill/>
          <a:ln w="19050">
            <a:no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3" name="TextBox 11"/>
          <p:cNvSpPr txBox="1"/>
          <p:nvPr/>
        </p:nvSpPr>
        <p:spPr>
          <a:xfrm>
            <a:off x="1004881" y="5407661"/>
            <a:ext cx="338554" cy="461665"/>
          </a:xfrm>
          <a:prstGeom prst="rect">
            <a:avLst/>
          </a:prstGeom>
          <a:noFill/>
          <a:ln w="19050">
            <a:no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24" name="TextBox 11"/>
          <p:cNvSpPr txBox="1"/>
          <p:nvPr/>
        </p:nvSpPr>
        <p:spPr>
          <a:xfrm>
            <a:off x="1031477" y="3497312"/>
            <a:ext cx="274918" cy="461665"/>
          </a:xfrm>
          <a:prstGeom prst="rect">
            <a:avLst/>
          </a:prstGeom>
          <a:noFill/>
          <a:ln w="19050">
            <a:noFill/>
          </a:ln>
        </p:spPr>
        <p:txBody>
          <a:bodyPr wrap="squar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417632" y="766106"/>
            <a:ext cx="8394743" cy="2308324"/>
          </a:xfrm>
          <a:prstGeom prst="rect">
            <a:avLst/>
          </a:prstGeom>
        </p:spPr>
        <p:txBody>
          <a:bodyPr wrap="square">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对于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一个两输入的简单感知器，每个输入取值为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所有输入样本有四个，记为</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q)</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，构成了样本输入空间。例如，在二维平面上，</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 </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“异或”</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运算</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，各个样本的分布如下图所示</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q</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两个值不相同，则异或结果为</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q</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两个值相同，异或结果为</a:t>
            </a:r>
            <a:r>
              <a:rPr lang="en-US" altLang="zh-CN"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400" b="1" u="sng"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25"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886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847207"/>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第八章</a:t>
            </a:r>
            <a:r>
              <a:rPr lang="zh-CN" altLang="en-US" sz="4400" b="1" dirty="0">
                <a:latin typeface="黑体" pitchFamily="49" charset="-122"/>
                <a:ea typeface="黑体" pitchFamily="49" charset="-122"/>
              </a:rPr>
              <a:t>：神经网络</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巨量并行，智慧无限</a:t>
            </a:r>
            <a:endParaRPr lang="en-US" altLang="zh-CN" sz="2400" b="1" dirty="0">
              <a:latin typeface="黑体" pitchFamily="49" charset="-122"/>
              <a:ea typeface="黑体" pitchFamily="49" charset="-122"/>
            </a:endParaRPr>
          </a:p>
          <a:p>
            <a:pPr algn="ct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12913362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C164BC-0D7D-4E3A-8F69-6A2835DFD027}"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20</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Object 2"/>
          <p:cNvGraphicFramePr>
            <a:graphicFrameLocks noChangeAspect="1"/>
          </p:cNvGraphicFramePr>
          <p:nvPr>
            <p:extLst/>
          </p:nvPr>
        </p:nvGraphicFramePr>
        <p:xfrm>
          <a:off x="4206961" y="923736"/>
          <a:ext cx="3945664" cy="486598"/>
        </p:xfrm>
        <a:graphic>
          <a:graphicData uri="http://schemas.openxmlformats.org/presentationml/2006/ole">
            <mc:AlternateContent xmlns:mc="http://schemas.openxmlformats.org/markup-compatibility/2006">
              <mc:Choice xmlns:v="urn:schemas-microsoft-com:vml" Requires="v">
                <p:oleObj spid="_x0000_s18454" name="Equation" r:id="rId3" imgW="1651000" imgH="203200" progId="Equation.KSEE3">
                  <p:embed/>
                </p:oleObj>
              </mc:Choice>
              <mc:Fallback>
                <p:oleObj name="Equation" r:id="rId3" imgW="1651000" imgH="203200" progId="Equation.KSEE3">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961" y="923736"/>
                        <a:ext cx="3945664" cy="4865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组合 5"/>
          <p:cNvGrpSpPr/>
          <p:nvPr/>
        </p:nvGrpSpPr>
        <p:grpSpPr>
          <a:xfrm>
            <a:off x="5809990" y="1934737"/>
            <a:ext cx="2912751" cy="3276600"/>
            <a:chOff x="5410200" y="2057400"/>
            <a:chExt cx="2912751" cy="3276600"/>
          </a:xfrm>
        </p:grpSpPr>
        <p:sp>
          <p:nvSpPr>
            <p:cNvPr id="7" name="椭圆 6"/>
            <p:cNvSpPr/>
            <p:nvPr/>
          </p:nvSpPr>
          <p:spPr>
            <a:xfrm>
              <a:off x="5562600" y="4953000"/>
              <a:ext cx="381000" cy="381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8" name="椭圆 7"/>
            <p:cNvSpPr/>
            <p:nvPr/>
          </p:nvSpPr>
          <p:spPr>
            <a:xfrm>
              <a:off x="7239000" y="4953000"/>
              <a:ext cx="381000" cy="381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9" name="椭圆 8"/>
            <p:cNvSpPr/>
            <p:nvPr/>
          </p:nvSpPr>
          <p:spPr>
            <a:xfrm>
              <a:off x="5562600" y="3657600"/>
              <a:ext cx="381000" cy="381000"/>
            </a:xfrm>
            <a:prstGeom prst="ellipse">
              <a:avLst/>
            </a:prstGeom>
            <a:solidFill>
              <a:srgbClr val="92D050"/>
            </a:solidFill>
            <a:ln>
              <a:solidFill>
                <a:srgbClr val="92D05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Times New Roman" panose="02020603050405020304" pitchFamily="18" charset="0"/>
                <a:cs typeface="Times New Roman" panose="02020603050405020304" pitchFamily="18" charset="0"/>
              </a:endParaRPr>
            </a:p>
          </p:txBody>
        </p:sp>
        <p:sp>
          <p:nvSpPr>
            <p:cNvPr id="10" name="椭圆 9"/>
            <p:cNvSpPr/>
            <p:nvPr/>
          </p:nvSpPr>
          <p:spPr>
            <a:xfrm>
              <a:off x="7239000" y="3657600"/>
              <a:ext cx="381000" cy="381000"/>
            </a:xfrm>
            <a:prstGeom prst="ellipse">
              <a:avLst/>
            </a:prstGeom>
            <a:solidFill>
              <a:srgbClr val="7030A0"/>
            </a:solidFill>
            <a:ln>
              <a:solidFill>
                <a:srgbClr val="7030A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1" name="椭圆 10"/>
            <p:cNvSpPr/>
            <p:nvPr/>
          </p:nvSpPr>
          <p:spPr>
            <a:xfrm>
              <a:off x="6400800" y="2819400"/>
              <a:ext cx="381000" cy="381000"/>
            </a:xfrm>
            <a:prstGeom prst="ellipse">
              <a:avLst/>
            </a:prstGeom>
            <a:solidFill>
              <a:srgbClr val="002060"/>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cxnSp>
          <p:nvCxnSpPr>
            <p:cNvPr id="12" name="直接箭头连接符 11"/>
            <p:cNvCxnSpPr>
              <a:stCxn id="7" idx="0"/>
              <a:endCxn id="9" idx="4"/>
            </p:cNvCxnSpPr>
            <p:nvPr/>
          </p:nvCxnSpPr>
          <p:spPr>
            <a:xfrm rot="5400000" flipH="1" flipV="1">
              <a:off x="5295900" y="4495800"/>
              <a:ext cx="914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0"/>
              <a:endCxn id="9" idx="4"/>
            </p:cNvCxnSpPr>
            <p:nvPr/>
          </p:nvCxnSpPr>
          <p:spPr>
            <a:xfrm rot="16200000" flipV="1">
              <a:off x="6134100" y="3657600"/>
              <a:ext cx="914400" cy="1676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0"/>
              <a:endCxn id="10" idx="4"/>
            </p:cNvCxnSpPr>
            <p:nvPr/>
          </p:nvCxnSpPr>
          <p:spPr>
            <a:xfrm rot="5400000" flipH="1" flipV="1">
              <a:off x="6134100" y="3657600"/>
              <a:ext cx="914400" cy="1676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0"/>
              <a:endCxn id="10" idx="4"/>
            </p:cNvCxnSpPr>
            <p:nvPr/>
          </p:nvCxnSpPr>
          <p:spPr>
            <a:xfrm rot="5400000" flipH="1" flipV="1">
              <a:off x="6972300" y="4495800"/>
              <a:ext cx="914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0"/>
              <a:endCxn id="11" idx="4"/>
            </p:cNvCxnSpPr>
            <p:nvPr/>
          </p:nvCxnSpPr>
          <p:spPr>
            <a:xfrm rot="5400000" flipH="1" flipV="1">
              <a:off x="5943600" y="3009900"/>
              <a:ext cx="457200" cy="838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0"/>
              <a:endCxn id="11" idx="4"/>
            </p:cNvCxnSpPr>
            <p:nvPr/>
          </p:nvCxnSpPr>
          <p:spPr>
            <a:xfrm rot="16200000" flipV="1">
              <a:off x="6781800" y="3009900"/>
              <a:ext cx="457200" cy="838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0"/>
            </p:cNvCxnSpPr>
            <p:nvPr/>
          </p:nvCxnSpPr>
          <p:spPr>
            <a:xfrm rot="5400000" flipH="1" flipV="1">
              <a:off x="6400800" y="2628900"/>
              <a:ext cx="381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TextBox 38"/>
            <p:cNvSpPr txBox="1"/>
            <p:nvPr/>
          </p:nvSpPr>
          <p:spPr>
            <a:xfrm>
              <a:off x="5410200" y="3200400"/>
              <a:ext cx="646331" cy="461665"/>
            </a:xfrm>
            <a:prstGeom prst="rect">
              <a:avLst/>
            </a:prstGeom>
            <a:noFill/>
          </p:spPr>
          <p:txBody>
            <a:bodyPr wrap="none" rtlCol="0">
              <a:spAutoFit/>
            </a:bodyPr>
            <a:lstStyle/>
            <a:p>
              <a:r>
                <a:rPr lang="en-AU" altLang="zh-CN" sz="2400" b="1" dirty="0" smtClean="0">
                  <a:solidFill>
                    <a:srgbClr val="FF0000"/>
                  </a:solidFill>
                  <a:latin typeface="Times New Roman" panose="02020603050405020304" pitchFamily="18" charset="0"/>
                  <a:cs typeface="Times New Roman" panose="02020603050405020304" pitchFamily="18" charset="0"/>
                </a:rPr>
                <a:t>OR</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0" name="TextBox 39"/>
            <p:cNvSpPr txBox="1"/>
            <p:nvPr/>
          </p:nvSpPr>
          <p:spPr>
            <a:xfrm>
              <a:off x="7239000" y="3212068"/>
              <a:ext cx="1083951" cy="461665"/>
            </a:xfrm>
            <a:prstGeom prst="rect">
              <a:avLst/>
            </a:prstGeom>
            <a:noFill/>
          </p:spPr>
          <p:txBody>
            <a:bodyPr wrap="none" rtlCol="0">
              <a:spAutoFit/>
            </a:bodyPr>
            <a:lstStyle/>
            <a:p>
              <a:r>
                <a:rPr lang="en-AU" altLang="zh-CN" sz="2400" b="1" dirty="0" smtClean="0">
                  <a:solidFill>
                    <a:srgbClr val="FF0000"/>
                  </a:solidFill>
                  <a:latin typeface="Times New Roman" panose="02020603050405020304" pitchFamily="18" charset="0"/>
                  <a:cs typeface="Times New Roman" panose="02020603050405020304" pitchFamily="18" charset="0"/>
                </a:rPr>
                <a:t>NAND</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1" name="TextBox 40"/>
            <p:cNvSpPr txBox="1"/>
            <p:nvPr/>
          </p:nvSpPr>
          <p:spPr>
            <a:xfrm>
              <a:off x="6248400" y="2057400"/>
              <a:ext cx="848309" cy="461665"/>
            </a:xfrm>
            <a:prstGeom prst="rect">
              <a:avLst/>
            </a:prstGeom>
            <a:noFill/>
          </p:spPr>
          <p:txBody>
            <a:bodyPr wrap="none" rtlCol="0">
              <a:spAutoFit/>
            </a:bodyPr>
            <a:lstStyle/>
            <a:p>
              <a:r>
                <a:rPr lang="en-AU" altLang="zh-CN" sz="2400" b="1" dirty="0" smtClean="0">
                  <a:solidFill>
                    <a:srgbClr val="FF0000"/>
                  </a:solidFill>
                  <a:latin typeface="Times New Roman" panose="02020603050405020304" pitchFamily="18" charset="0"/>
                  <a:cs typeface="Times New Roman" panose="02020603050405020304" pitchFamily="18" charset="0"/>
                </a:rPr>
                <a:t>AND</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cxnSp>
        <p:nvCxnSpPr>
          <p:cNvPr id="22" name="直接连接符 21"/>
          <p:cNvCxnSpPr/>
          <p:nvPr/>
        </p:nvCxnSpPr>
        <p:spPr>
          <a:xfrm>
            <a:off x="1196999" y="2637131"/>
            <a:ext cx="2590800" cy="2209800"/>
          </a:xfrm>
          <a:prstGeom prst="line">
            <a:avLst/>
          </a:prstGeom>
          <a:ln w="1905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1199" y="3703931"/>
            <a:ext cx="2590800" cy="2209800"/>
          </a:xfrm>
          <a:prstGeom prst="line">
            <a:avLst/>
          </a:prstGeom>
          <a:ln w="19050">
            <a:solidFill>
              <a:srgbClr val="00B05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4" name="TextBox 12"/>
          <p:cNvSpPr txBox="1"/>
          <p:nvPr/>
        </p:nvSpPr>
        <p:spPr>
          <a:xfrm>
            <a:off x="2948952" y="5736137"/>
            <a:ext cx="646331" cy="461665"/>
          </a:xfrm>
          <a:prstGeom prst="rect">
            <a:avLst/>
          </a:prstGeom>
          <a:noFill/>
        </p:spPr>
        <p:txBody>
          <a:bodyPr wrap="none" rtlCol="0">
            <a:spAutoFit/>
          </a:bodyPr>
          <a:lstStyle/>
          <a:p>
            <a:r>
              <a:rPr lang="en-AU" altLang="zh-CN" sz="2400" b="1" dirty="0" smtClean="0">
                <a:solidFill>
                  <a:srgbClr val="FF0000"/>
                </a:solidFill>
                <a:latin typeface="Times New Roman" panose="02020603050405020304" pitchFamily="18" charset="0"/>
                <a:cs typeface="Times New Roman" panose="02020603050405020304" pitchFamily="18" charset="0"/>
              </a:rPr>
              <a:t>OR</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5" name="TextBox 13"/>
          <p:cNvSpPr txBox="1"/>
          <p:nvPr/>
        </p:nvSpPr>
        <p:spPr>
          <a:xfrm>
            <a:off x="3562898" y="4636440"/>
            <a:ext cx="1083951" cy="461665"/>
          </a:xfrm>
          <a:prstGeom prst="rect">
            <a:avLst/>
          </a:prstGeom>
          <a:noFill/>
        </p:spPr>
        <p:txBody>
          <a:bodyPr wrap="none" rtlCol="0">
            <a:spAutoFit/>
          </a:bodyPr>
          <a:lstStyle/>
          <a:p>
            <a:r>
              <a:rPr lang="en-AU" altLang="zh-CN" sz="2400" b="1" dirty="0" smtClean="0">
                <a:solidFill>
                  <a:srgbClr val="FF0000"/>
                </a:solidFill>
                <a:latin typeface="Times New Roman" panose="02020603050405020304" pitchFamily="18" charset="0"/>
                <a:cs typeface="Times New Roman" panose="02020603050405020304" pitchFamily="18" charset="0"/>
              </a:rPr>
              <a:t>NAND</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628650" y="2478034"/>
            <a:ext cx="3632687" cy="3341324"/>
            <a:chOff x="1031851" y="1974503"/>
            <a:chExt cx="3632687" cy="3341324"/>
          </a:xfrm>
        </p:grpSpPr>
        <p:cxnSp>
          <p:nvCxnSpPr>
            <p:cNvPr id="27" name="直接箭头连接符 26"/>
            <p:cNvCxnSpPr/>
            <p:nvPr/>
          </p:nvCxnSpPr>
          <p:spPr>
            <a:xfrm>
              <a:off x="1369285" y="4981432"/>
              <a:ext cx="3200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40415" y="3570938"/>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9" name="TextBox 6"/>
            <p:cNvSpPr txBox="1"/>
            <p:nvPr/>
          </p:nvSpPr>
          <p:spPr>
            <a:xfrm>
              <a:off x="1371600" y="4495800"/>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0" name="TextBox 7"/>
            <p:cNvSpPr txBox="1"/>
            <p:nvPr/>
          </p:nvSpPr>
          <p:spPr>
            <a:xfrm>
              <a:off x="1371600" y="2590800"/>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1" name="TextBox 8"/>
            <p:cNvSpPr txBox="1"/>
            <p:nvPr/>
          </p:nvSpPr>
          <p:spPr>
            <a:xfrm>
              <a:off x="3185882" y="4495800"/>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2" name="TextBox 9"/>
            <p:cNvSpPr txBox="1"/>
            <p:nvPr/>
          </p:nvSpPr>
          <p:spPr>
            <a:xfrm>
              <a:off x="3167390" y="2590800"/>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3" name="TextBox 29"/>
            <p:cNvSpPr txBox="1"/>
            <p:nvPr/>
          </p:nvSpPr>
          <p:spPr>
            <a:xfrm>
              <a:off x="4308350" y="4854162"/>
              <a:ext cx="356188" cy="461665"/>
            </a:xfrm>
            <a:prstGeom prst="rect">
              <a:avLst/>
            </a:prstGeom>
            <a:noFill/>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p</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4" name="TextBox 31"/>
            <p:cNvSpPr txBox="1"/>
            <p:nvPr/>
          </p:nvSpPr>
          <p:spPr>
            <a:xfrm>
              <a:off x="1031851" y="1974503"/>
              <a:ext cx="356188" cy="461665"/>
            </a:xfrm>
            <a:prstGeom prst="rect">
              <a:avLst/>
            </a:prstGeom>
            <a:noFill/>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q</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grpSp>
      <p:sp>
        <p:nvSpPr>
          <p:cNvPr id="35" name="TextBox 33"/>
          <p:cNvSpPr txBox="1"/>
          <p:nvPr/>
        </p:nvSpPr>
        <p:spPr>
          <a:xfrm>
            <a:off x="5997231" y="5363737"/>
            <a:ext cx="356188" cy="461665"/>
          </a:xfrm>
          <a:prstGeom prst="rect">
            <a:avLst/>
          </a:prstGeom>
          <a:noFill/>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p</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6" name="TextBox 34"/>
          <p:cNvSpPr txBox="1"/>
          <p:nvPr/>
        </p:nvSpPr>
        <p:spPr>
          <a:xfrm>
            <a:off x="7638790" y="5363737"/>
            <a:ext cx="356188" cy="461665"/>
          </a:xfrm>
          <a:prstGeom prst="rect">
            <a:avLst/>
          </a:prstGeom>
          <a:noFill/>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q</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7" name="任意多边形 36"/>
          <p:cNvSpPr/>
          <p:nvPr/>
        </p:nvSpPr>
        <p:spPr>
          <a:xfrm>
            <a:off x="5697004" y="2904316"/>
            <a:ext cx="2606565" cy="2501462"/>
          </a:xfrm>
          <a:custGeom>
            <a:avLst/>
            <a:gdLst>
              <a:gd name="connsiteX0" fmla="*/ 52552 w 2606565"/>
              <a:gd name="connsiteY0" fmla="*/ 94593 h 2501462"/>
              <a:gd name="connsiteX1" fmla="*/ 52552 w 2606565"/>
              <a:gd name="connsiteY1" fmla="*/ 94593 h 2501462"/>
              <a:gd name="connsiteX2" fmla="*/ 63062 w 2606565"/>
              <a:gd name="connsiteY2" fmla="*/ 325821 h 2501462"/>
              <a:gd name="connsiteX3" fmla="*/ 73572 w 2606565"/>
              <a:gd name="connsiteY3" fmla="*/ 357352 h 2501462"/>
              <a:gd name="connsiteX4" fmla="*/ 84083 w 2606565"/>
              <a:gd name="connsiteY4" fmla="*/ 409904 h 2501462"/>
              <a:gd name="connsiteX5" fmla="*/ 94593 w 2606565"/>
              <a:gd name="connsiteY5" fmla="*/ 441435 h 2501462"/>
              <a:gd name="connsiteX6" fmla="*/ 115614 w 2606565"/>
              <a:gd name="connsiteY6" fmla="*/ 525518 h 2501462"/>
              <a:gd name="connsiteX7" fmla="*/ 105103 w 2606565"/>
              <a:gd name="connsiteY7" fmla="*/ 840828 h 2501462"/>
              <a:gd name="connsiteX8" fmla="*/ 84083 w 2606565"/>
              <a:gd name="connsiteY8" fmla="*/ 1082566 h 2501462"/>
              <a:gd name="connsiteX9" fmla="*/ 52552 w 2606565"/>
              <a:gd name="connsiteY9" fmla="*/ 1156138 h 2501462"/>
              <a:gd name="connsiteX10" fmla="*/ 21020 w 2606565"/>
              <a:gd name="connsiteY10" fmla="*/ 1271752 h 2501462"/>
              <a:gd name="connsiteX11" fmla="*/ 10510 w 2606565"/>
              <a:gd name="connsiteY11" fmla="*/ 1303283 h 2501462"/>
              <a:gd name="connsiteX12" fmla="*/ 0 w 2606565"/>
              <a:gd name="connsiteY12" fmla="*/ 1334814 h 2501462"/>
              <a:gd name="connsiteX13" fmla="*/ 10510 w 2606565"/>
              <a:gd name="connsiteY13" fmla="*/ 1734207 h 2501462"/>
              <a:gd name="connsiteX14" fmla="*/ 31531 w 2606565"/>
              <a:gd name="connsiteY14" fmla="*/ 1923393 h 2501462"/>
              <a:gd name="connsiteX15" fmla="*/ 52552 w 2606565"/>
              <a:gd name="connsiteY15" fmla="*/ 1986455 h 2501462"/>
              <a:gd name="connsiteX16" fmla="*/ 63062 w 2606565"/>
              <a:gd name="connsiteY16" fmla="*/ 2017987 h 2501462"/>
              <a:gd name="connsiteX17" fmla="*/ 73572 w 2606565"/>
              <a:gd name="connsiteY17" fmla="*/ 2060028 h 2501462"/>
              <a:gd name="connsiteX18" fmla="*/ 94593 w 2606565"/>
              <a:gd name="connsiteY18" fmla="*/ 2123090 h 2501462"/>
              <a:gd name="connsiteX19" fmla="*/ 115614 w 2606565"/>
              <a:gd name="connsiteY19" fmla="*/ 2217683 h 2501462"/>
              <a:gd name="connsiteX20" fmla="*/ 126124 w 2606565"/>
              <a:gd name="connsiteY20" fmla="*/ 2270235 h 2501462"/>
              <a:gd name="connsiteX21" fmla="*/ 136634 w 2606565"/>
              <a:gd name="connsiteY21" fmla="*/ 2301766 h 2501462"/>
              <a:gd name="connsiteX22" fmla="*/ 147145 w 2606565"/>
              <a:gd name="connsiteY22" fmla="*/ 2364828 h 2501462"/>
              <a:gd name="connsiteX23" fmla="*/ 168165 w 2606565"/>
              <a:gd name="connsiteY23" fmla="*/ 2427890 h 2501462"/>
              <a:gd name="connsiteX24" fmla="*/ 199696 w 2606565"/>
              <a:gd name="connsiteY24" fmla="*/ 2448911 h 2501462"/>
              <a:gd name="connsiteX25" fmla="*/ 315310 w 2606565"/>
              <a:gd name="connsiteY25" fmla="*/ 2480442 h 2501462"/>
              <a:gd name="connsiteX26" fmla="*/ 430924 w 2606565"/>
              <a:gd name="connsiteY26" fmla="*/ 2490952 h 2501462"/>
              <a:gd name="connsiteX27" fmla="*/ 504496 w 2606565"/>
              <a:gd name="connsiteY27" fmla="*/ 2501462 h 2501462"/>
              <a:gd name="connsiteX28" fmla="*/ 1051034 w 2606565"/>
              <a:gd name="connsiteY28" fmla="*/ 2490952 h 2501462"/>
              <a:gd name="connsiteX29" fmla="*/ 1229710 w 2606565"/>
              <a:gd name="connsiteY29" fmla="*/ 2480442 h 2501462"/>
              <a:gd name="connsiteX30" fmla="*/ 1534510 w 2606565"/>
              <a:gd name="connsiteY30" fmla="*/ 2469931 h 2501462"/>
              <a:gd name="connsiteX31" fmla="*/ 2133600 w 2606565"/>
              <a:gd name="connsiteY31" fmla="*/ 2459421 h 2501462"/>
              <a:gd name="connsiteX32" fmla="*/ 2343807 w 2606565"/>
              <a:gd name="connsiteY32" fmla="*/ 2438400 h 2501462"/>
              <a:gd name="connsiteX33" fmla="*/ 2406869 w 2606565"/>
              <a:gd name="connsiteY33" fmla="*/ 2417380 h 2501462"/>
              <a:gd name="connsiteX34" fmla="*/ 2480441 w 2606565"/>
              <a:gd name="connsiteY34" fmla="*/ 2396359 h 2501462"/>
              <a:gd name="connsiteX35" fmla="*/ 2543503 w 2606565"/>
              <a:gd name="connsiteY35" fmla="*/ 2354318 h 2501462"/>
              <a:gd name="connsiteX36" fmla="*/ 2585545 w 2606565"/>
              <a:gd name="connsiteY36" fmla="*/ 2259724 h 2501462"/>
              <a:gd name="connsiteX37" fmla="*/ 2596055 w 2606565"/>
              <a:gd name="connsiteY37" fmla="*/ 2154621 h 2501462"/>
              <a:gd name="connsiteX38" fmla="*/ 2606565 w 2606565"/>
              <a:gd name="connsiteY38" fmla="*/ 2123090 h 2501462"/>
              <a:gd name="connsiteX39" fmla="*/ 2596055 w 2606565"/>
              <a:gd name="connsiteY39" fmla="*/ 1954924 h 2501462"/>
              <a:gd name="connsiteX40" fmla="*/ 2575034 w 2606565"/>
              <a:gd name="connsiteY40" fmla="*/ 1881352 h 2501462"/>
              <a:gd name="connsiteX41" fmla="*/ 2532993 w 2606565"/>
              <a:gd name="connsiteY41" fmla="*/ 1818290 h 2501462"/>
              <a:gd name="connsiteX42" fmla="*/ 2511972 w 2606565"/>
              <a:gd name="connsiteY42" fmla="*/ 1786759 h 2501462"/>
              <a:gd name="connsiteX43" fmla="*/ 2459420 w 2606565"/>
              <a:gd name="connsiteY43" fmla="*/ 1692166 h 2501462"/>
              <a:gd name="connsiteX44" fmla="*/ 2427889 w 2606565"/>
              <a:gd name="connsiteY44" fmla="*/ 1671145 h 2501462"/>
              <a:gd name="connsiteX45" fmla="*/ 2375338 w 2606565"/>
              <a:gd name="connsiteY45" fmla="*/ 1618593 h 2501462"/>
              <a:gd name="connsiteX46" fmla="*/ 2312276 w 2606565"/>
              <a:gd name="connsiteY46" fmla="*/ 1566042 h 2501462"/>
              <a:gd name="connsiteX47" fmla="*/ 2280745 w 2606565"/>
              <a:gd name="connsiteY47" fmla="*/ 1555531 h 2501462"/>
              <a:gd name="connsiteX48" fmla="*/ 2186152 w 2606565"/>
              <a:gd name="connsiteY48" fmla="*/ 1502980 h 2501462"/>
              <a:gd name="connsiteX49" fmla="*/ 2123089 w 2606565"/>
              <a:gd name="connsiteY49" fmla="*/ 1460938 h 2501462"/>
              <a:gd name="connsiteX50" fmla="*/ 2060027 w 2606565"/>
              <a:gd name="connsiteY50" fmla="*/ 1439918 h 2501462"/>
              <a:gd name="connsiteX51" fmla="*/ 1986455 w 2606565"/>
              <a:gd name="connsiteY51" fmla="*/ 1408387 h 2501462"/>
              <a:gd name="connsiteX52" fmla="*/ 1954924 w 2606565"/>
              <a:gd name="connsiteY52" fmla="*/ 1387366 h 2501462"/>
              <a:gd name="connsiteX53" fmla="*/ 1870841 w 2606565"/>
              <a:gd name="connsiteY53" fmla="*/ 1345324 h 2501462"/>
              <a:gd name="connsiteX54" fmla="*/ 1807779 w 2606565"/>
              <a:gd name="connsiteY54" fmla="*/ 1313793 h 2501462"/>
              <a:gd name="connsiteX55" fmla="*/ 1776248 w 2606565"/>
              <a:gd name="connsiteY55" fmla="*/ 1282262 h 2501462"/>
              <a:gd name="connsiteX56" fmla="*/ 1734207 w 2606565"/>
              <a:gd name="connsiteY56" fmla="*/ 1261242 h 2501462"/>
              <a:gd name="connsiteX57" fmla="*/ 1702676 w 2606565"/>
              <a:gd name="connsiteY57" fmla="*/ 1240221 h 2501462"/>
              <a:gd name="connsiteX58" fmla="*/ 1660634 w 2606565"/>
              <a:gd name="connsiteY58" fmla="*/ 1208690 h 2501462"/>
              <a:gd name="connsiteX59" fmla="*/ 1629103 w 2606565"/>
              <a:gd name="connsiteY59" fmla="*/ 1177159 h 2501462"/>
              <a:gd name="connsiteX60" fmla="*/ 1597572 w 2606565"/>
              <a:gd name="connsiteY60" fmla="*/ 1166649 h 2501462"/>
              <a:gd name="connsiteX61" fmla="*/ 1534510 w 2606565"/>
              <a:gd name="connsiteY61" fmla="*/ 1114097 h 2501462"/>
              <a:gd name="connsiteX62" fmla="*/ 1502979 w 2606565"/>
              <a:gd name="connsiteY62" fmla="*/ 1103587 h 2501462"/>
              <a:gd name="connsiteX63" fmla="*/ 1471448 w 2606565"/>
              <a:gd name="connsiteY63" fmla="*/ 1072055 h 2501462"/>
              <a:gd name="connsiteX64" fmla="*/ 1408386 w 2606565"/>
              <a:gd name="connsiteY64" fmla="*/ 1030014 h 2501462"/>
              <a:gd name="connsiteX65" fmla="*/ 1387365 w 2606565"/>
              <a:gd name="connsiteY65" fmla="*/ 998483 h 2501462"/>
              <a:gd name="connsiteX66" fmla="*/ 1324303 w 2606565"/>
              <a:gd name="connsiteY66" fmla="*/ 956442 h 2501462"/>
              <a:gd name="connsiteX67" fmla="*/ 1303283 w 2606565"/>
              <a:gd name="connsiteY67" fmla="*/ 924911 h 2501462"/>
              <a:gd name="connsiteX68" fmla="*/ 1240220 w 2606565"/>
              <a:gd name="connsiteY68" fmla="*/ 872359 h 2501462"/>
              <a:gd name="connsiteX69" fmla="*/ 1219200 w 2606565"/>
              <a:gd name="connsiteY69" fmla="*/ 840828 h 2501462"/>
              <a:gd name="connsiteX70" fmla="*/ 1187669 w 2606565"/>
              <a:gd name="connsiteY70" fmla="*/ 819807 h 2501462"/>
              <a:gd name="connsiteX71" fmla="*/ 1156138 w 2606565"/>
              <a:gd name="connsiteY71" fmla="*/ 777766 h 2501462"/>
              <a:gd name="connsiteX72" fmla="*/ 1093076 w 2606565"/>
              <a:gd name="connsiteY72" fmla="*/ 725214 h 2501462"/>
              <a:gd name="connsiteX73" fmla="*/ 1061545 w 2606565"/>
              <a:gd name="connsiteY73" fmla="*/ 693683 h 2501462"/>
              <a:gd name="connsiteX74" fmla="*/ 1019503 w 2606565"/>
              <a:gd name="connsiteY74" fmla="*/ 662152 h 2501462"/>
              <a:gd name="connsiteX75" fmla="*/ 977462 w 2606565"/>
              <a:gd name="connsiteY75" fmla="*/ 609600 h 2501462"/>
              <a:gd name="connsiteX76" fmla="*/ 914400 w 2606565"/>
              <a:gd name="connsiteY76" fmla="*/ 546538 h 2501462"/>
              <a:gd name="connsiteX77" fmla="*/ 882869 w 2606565"/>
              <a:gd name="connsiteY77" fmla="*/ 451945 h 2501462"/>
              <a:gd name="connsiteX78" fmla="*/ 872358 w 2606565"/>
              <a:gd name="connsiteY78" fmla="*/ 420414 h 2501462"/>
              <a:gd name="connsiteX79" fmla="*/ 830317 w 2606565"/>
              <a:gd name="connsiteY79" fmla="*/ 357352 h 2501462"/>
              <a:gd name="connsiteX80" fmla="*/ 819807 w 2606565"/>
              <a:gd name="connsiteY80" fmla="*/ 325821 h 2501462"/>
              <a:gd name="connsiteX81" fmla="*/ 756745 w 2606565"/>
              <a:gd name="connsiteY81" fmla="*/ 262759 h 2501462"/>
              <a:gd name="connsiteX82" fmla="*/ 725214 w 2606565"/>
              <a:gd name="connsiteY82" fmla="*/ 231228 h 2501462"/>
              <a:gd name="connsiteX83" fmla="*/ 641131 w 2606565"/>
              <a:gd name="connsiteY83" fmla="*/ 136635 h 2501462"/>
              <a:gd name="connsiteX84" fmla="*/ 609600 w 2606565"/>
              <a:gd name="connsiteY84" fmla="*/ 115614 h 2501462"/>
              <a:gd name="connsiteX85" fmla="*/ 578069 w 2606565"/>
              <a:gd name="connsiteY85" fmla="*/ 84083 h 2501462"/>
              <a:gd name="connsiteX86" fmla="*/ 515007 w 2606565"/>
              <a:gd name="connsiteY86" fmla="*/ 42042 h 2501462"/>
              <a:gd name="connsiteX87" fmla="*/ 483476 w 2606565"/>
              <a:gd name="connsiteY87" fmla="*/ 21021 h 2501462"/>
              <a:gd name="connsiteX88" fmla="*/ 420414 w 2606565"/>
              <a:gd name="connsiteY88" fmla="*/ 0 h 2501462"/>
              <a:gd name="connsiteX89" fmla="*/ 241738 w 2606565"/>
              <a:gd name="connsiteY89" fmla="*/ 10511 h 2501462"/>
              <a:gd name="connsiteX90" fmla="*/ 210207 w 2606565"/>
              <a:gd name="connsiteY90" fmla="*/ 21021 h 2501462"/>
              <a:gd name="connsiteX91" fmla="*/ 115614 w 2606565"/>
              <a:gd name="connsiteY91" fmla="*/ 73573 h 2501462"/>
              <a:gd name="connsiteX92" fmla="*/ 52552 w 2606565"/>
              <a:gd name="connsiteY92" fmla="*/ 94593 h 250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606565" h="2501462">
                <a:moveTo>
                  <a:pt x="52552" y="94593"/>
                </a:moveTo>
                <a:lnTo>
                  <a:pt x="52552" y="94593"/>
                </a:lnTo>
                <a:cubicBezTo>
                  <a:pt x="56055" y="171669"/>
                  <a:pt x="56909" y="248911"/>
                  <a:pt x="63062" y="325821"/>
                </a:cubicBezTo>
                <a:cubicBezTo>
                  <a:pt x="63945" y="336865"/>
                  <a:pt x="70885" y="346604"/>
                  <a:pt x="73572" y="357352"/>
                </a:cubicBezTo>
                <a:cubicBezTo>
                  <a:pt x="77905" y="374683"/>
                  <a:pt x="79750" y="392573"/>
                  <a:pt x="84083" y="409904"/>
                </a:cubicBezTo>
                <a:cubicBezTo>
                  <a:pt x="86770" y="420652"/>
                  <a:pt x="91678" y="430747"/>
                  <a:pt x="94593" y="441435"/>
                </a:cubicBezTo>
                <a:cubicBezTo>
                  <a:pt x="102195" y="469307"/>
                  <a:pt x="115614" y="525518"/>
                  <a:pt x="115614" y="525518"/>
                </a:cubicBezTo>
                <a:cubicBezTo>
                  <a:pt x="112110" y="630621"/>
                  <a:pt x="109574" y="735761"/>
                  <a:pt x="105103" y="840828"/>
                </a:cubicBezTo>
                <a:cubicBezTo>
                  <a:pt x="101856" y="917123"/>
                  <a:pt x="101360" y="1004822"/>
                  <a:pt x="84083" y="1082566"/>
                </a:cubicBezTo>
                <a:cubicBezTo>
                  <a:pt x="77898" y="1110399"/>
                  <a:pt x="65402" y="1130438"/>
                  <a:pt x="52552" y="1156138"/>
                </a:cubicBezTo>
                <a:cubicBezTo>
                  <a:pt x="37695" y="1230420"/>
                  <a:pt x="47691" y="1191739"/>
                  <a:pt x="21020" y="1271752"/>
                </a:cubicBezTo>
                <a:lnTo>
                  <a:pt x="10510" y="1303283"/>
                </a:lnTo>
                <a:lnTo>
                  <a:pt x="0" y="1334814"/>
                </a:lnTo>
                <a:cubicBezTo>
                  <a:pt x="3503" y="1467945"/>
                  <a:pt x="5292" y="1601132"/>
                  <a:pt x="10510" y="1734207"/>
                </a:cubicBezTo>
                <a:cubicBezTo>
                  <a:pt x="12549" y="1786200"/>
                  <a:pt x="15909" y="1866116"/>
                  <a:pt x="31531" y="1923393"/>
                </a:cubicBezTo>
                <a:cubicBezTo>
                  <a:pt x="37361" y="1944770"/>
                  <a:pt x="45545" y="1965434"/>
                  <a:pt x="52552" y="1986455"/>
                </a:cubicBezTo>
                <a:cubicBezTo>
                  <a:pt x="56056" y="1996966"/>
                  <a:pt x="60375" y="2007239"/>
                  <a:pt x="63062" y="2017987"/>
                </a:cubicBezTo>
                <a:cubicBezTo>
                  <a:pt x="66565" y="2032001"/>
                  <a:pt x="69421" y="2046192"/>
                  <a:pt x="73572" y="2060028"/>
                </a:cubicBezTo>
                <a:cubicBezTo>
                  <a:pt x="79939" y="2081251"/>
                  <a:pt x="90950" y="2101234"/>
                  <a:pt x="94593" y="2123090"/>
                </a:cubicBezTo>
                <a:cubicBezTo>
                  <a:pt x="123515" y="2296630"/>
                  <a:pt x="89738" y="2114181"/>
                  <a:pt x="115614" y="2217683"/>
                </a:cubicBezTo>
                <a:cubicBezTo>
                  <a:pt x="119947" y="2235014"/>
                  <a:pt x="121791" y="2252904"/>
                  <a:pt x="126124" y="2270235"/>
                </a:cubicBezTo>
                <a:cubicBezTo>
                  <a:pt x="128811" y="2280983"/>
                  <a:pt x="134231" y="2290951"/>
                  <a:pt x="136634" y="2301766"/>
                </a:cubicBezTo>
                <a:cubicBezTo>
                  <a:pt x="141257" y="2322569"/>
                  <a:pt x="141976" y="2344154"/>
                  <a:pt x="147145" y="2364828"/>
                </a:cubicBezTo>
                <a:cubicBezTo>
                  <a:pt x="152519" y="2386324"/>
                  <a:pt x="149729" y="2415599"/>
                  <a:pt x="168165" y="2427890"/>
                </a:cubicBezTo>
                <a:cubicBezTo>
                  <a:pt x="178675" y="2434897"/>
                  <a:pt x="188153" y="2443781"/>
                  <a:pt x="199696" y="2448911"/>
                </a:cubicBezTo>
                <a:cubicBezTo>
                  <a:pt x="230240" y="2462486"/>
                  <a:pt x="280912" y="2476142"/>
                  <a:pt x="315310" y="2480442"/>
                </a:cubicBezTo>
                <a:cubicBezTo>
                  <a:pt x="353708" y="2485242"/>
                  <a:pt x="392464" y="2486679"/>
                  <a:pt x="430924" y="2490952"/>
                </a:cubicBezTo>
                <a:cubicBezTo>
                  <a:pt x="455545" y="2493688"/>
                  <a:pt x="479972" y="2497959"/>
                  <a:pt x="504496" y="2501462"/>
                </a:cubicBezTo>
                <a:lnTo>
                  <a:pt x="1051034" y="2490952"/>
                </a:lnTo>
                <a:cubicBezTo>
                  <a:pt x="1110671" y="2489223"/>
                  <a:pt x="1170105" y="2483034"/>
                  <a:pt x="1229710" y="2480442"/>
                </a:cubicBezTo>
                <a:lnTo>
                  <a:pt x="1534510" y="2469931"/>
                </a:lnTo>
                <a:lnTo>
                  <a:pt x="2133600" y="2459421"/>
                </a:lnTo>
                <a:cubicBezTo>
                  <a:pt x="2203669" y="2452414"/>
                  <a:pt x="2277002" y="2460668"/>
                  <a:pt x="2343807" y="2438400"/>
                </a:cubicBezTo>
                <a:cubicBezTo>
                  <a:pt x="2364828" y="2431393"/>
                  <a:pt x="2385373" y="2422754"/>
                  <a:pt x="2406869" y="2417380"/>
                </a:cubicBezTo>
                <a:cubicBezTo>
                  <a:pt x="2459658" y="2404182"/>
                  <a:pt x="2435206" y="2411437"/>
                  <a:pt x="2480441" y="2396359"/>
                </a:cubicBezTo>
                <a:cubicBezTo>
                  <a:pt x="2501462" y="2382345"/>
                  <a:pt x="2535514" y="2378285"/>
                  <a:pt x="2543503" y="2354318"/>
                </a:cubicBezTo>
                <a:cubicBezTo>
                  <a:pt x="2568519" y="2279271"/>
                  <a:pt x="2552233" y="2309692"/>
                  <a:pt x="2585545" y="2259724"/>
                </a:cubicBezTo>
                <a:cubicBezTo>
                  <a:pt x="2589048" y="2224690"/>
                  <a:pt x="2590701" y="2189421"/>
                  <a:pt x="2596055" y="2154621"/>
                </a:cubicBezTo>
                <a:cubicBezTo>
                  <a:pt x="2597740" y="2143671"/>
                  <a:pt x="2606565" y="2134169"/>
                  <a:pt x="2606565" y="2123090"/>
                </a:cubicBezTo>
                <a:cubicBezTo>
                  <a:pt x="2606565" y="2066925"/>
                  <a:pt x="2601643" y="2010810"/>
                  <a:pt x="2596055" y="1954924"/>
                </a:cubicBezTo>
                <a:cubicBezTo>
                  <a:pt x="2595391" y="1948283"/>
                  <a:pt x="2580501" y="1891192"/>
                  <a:pt x="2575034" y="1881352"/>
                </a:cubicBezTo>
                <a:cubicBezTo>
                  <a:pt x="2562765" y="1859268"/>
                  <a:pt x="2547007" y="1839311"/>
                  <a:pt x="2532993" y="1818290"/>
                </a:cubicBezTo>
                <a:lnTo>
                  <a:pt x="2511972" y="1786759"/>
                </a:lnTo>
                <a:cubicBezTo>
                  <a:pt x="2501019" y="1753900"/>
                  <a:pt x="2490399" y="1712819"/>
                  <a:pt x="2459420" y="1692166"/>
                </a:cubicBezTo>
                <a:lnTo>
                  <a:pt x="2427889" y="1671145"/>
                </a:lnTo>
                <a:cubicBezTo>
                  <a:pt x="2389353" y="1613339"/>
                  <a:pt x="2427888" y="1662385"/>
                  <a:pt x="2375338" y="1618593"/>
                </a:cubicBezTo>
                <a:cubicBezTo>
                  <a:pt x="2340469" y="1589535"/>
                  <a:pt x="2351421" y="1585614"/>
                  <a:pt x="2312276" y="1566042"/>
                </a:cubicBezTo>
                <a:cubicBezTo>
                  <a:pt x="2302367" y="1561087"/>
                  <a:pt x="2290430" y="1560911"/>
                  <a:pt x="2280745" y="1555531"/>
                </a:cubicBezTo>
                <a:cubicBezTo>
                  <a:pt x="2172330" y="1495300"/>
                  <a:pt x="2257496" y="1526761"/>
                  <a:pt x="2186152" y="1502980"/>
                </a:cubicBezTo>
                <a:cubicBezTo>
                  <a:pt x="2165131" y="1488966"/>
                  <a:pt x="2147057" y="1468927"/>
                  <a:pt x="2123089" y="1460938"/>
                </a:cubicBezTo>
                <a:lnTo>
                  <a:pt x="2060027" y="1439918"/>
                </a:lnTo>
                <a:cubicBezTo>
                  <a:pt x="1980866" y="1387143"/>
                  <a:pt x="2081473" y="1449109"/>
                  <a:pt x="1986455" y="1408387"/>
                </a:cubicBezTo>
                <a:cubicBezTo>
                  <a:pt x="1974844" y="1403411"/>
                  <a:pt x="1966013" y="1393415"/>
                  <a:pt x="1954924" y="1387366"/>
                </a:cubicBezTo>
                <a:cubicBezTo>
                  <a:pt x="1927414" y="1372361"/>
                  <a:pt x="1896914" y="1362706"/>
                  <a:pt x="1870841" y="1345324"/>
                </a:cubicBezTo>
                <a:cubicBezTo>
                  <a:pt x="1830092" y="1318159"/>
                  <a:pt x="1851293" y="1328299"/>
                  <a:pt x="1807779" y="1313793"/>
                </a:cubicBezTo>
                <a:cubicBezTo>
                  <a:pt x="1797269" y="1303283"/>
                  <a:pt x="1788343" y="1290901"/>
                  <a:pt x="1776248" y="1282262"/>
                </a:cubicBezTo>
                <a:cubicBezTo>
                  <a:pt x="1763499" y="1273155"/>
                  <a:pt x="1747810" y="1269015"/>
                  <a:pt x="1734207" y="1261242"/>
                </a:cubicBezTo>
                <a:cubicBezTo>
                  <a:pt x="1723239" y="1254975"/>
                  <a:pt x="1712955" y="1247563"/>
                  <a:pt x="1702676" y="1240221"/>
                </a:cubicBezTo>
                <a:cubicBezTo>
                  <a:pt x="1688421" y="1230039"/>
                  <a:pt x="1673934" y="1220090"/>
                  <a:pt x="1660634" y="1208690"/>
                </a:cubicBezTo>
                <a:cubicBezTo>
                  <a:pt x="1649348" y="1199017"/>
                  <a:pt x="1641471" y="1185404"/>
                  <a:pt x="1629103" y="1177159"/>
                </a:cubicBezTo>
                <a:cubicBezTo>
                  <a:pt x="1619885" y="1171014"/>
                  <a:pt x="1608082" y="1170152"/>
                  <a:pt x="1597572" y="1166649"/>
                </a:cubicBezTo>
                <a:cubicBezTo>
                  <a:pt x="1574328" y="1143405"/>
                  <a:pt x="1563775" y="1128729"/>
                  <a:pt x="1534510" y="1114097"/>
                </a:cubicBezTo>
                <a:cubicBezTo>
                  <a:pt x="1524601" y="1109142"/>
                  <a:pt x="1513489" y="1107090"/>
                  <a:pt x="1502979" y="1103587"/>
                </a:cubicBezTo>
                <a:cubicBezTo>
                  <a:pt x="1492469" y="1093076"/>
                  <a:pt x="1483181" y="1081181"/>
                  <a:pt x="1471448" y="1072055"/>
                </a:cubicBezTo>
                <a:cubicBezTo>
                  <a:pt x="1451506" y="1056545"/>
                  <a:pt x="1408386" y="1030014"/>
                  <a:pt x="1408386" y="1030014"/>
                </a:cubicBezTo>
                <a:cubicBezTo>
                  <a:pt x="1401379" y="1019504"/>
                  <a:pt x="1396872" y="1006801"/>
                  <a:pt x="1387365" y="998483"/>
                </a:cubicBezTo>
                <a:cubicBezTo>
                  <a:pt x="1368352" y="981847"/>
                  <a:pt x="1324303" y="956442"/>
                  <a:pt x="1324303" y="956442"/>
                </a:cubicBezTo>
                <a:cubicBezTo>
                  <a:pt x="1317296" y="945932"/>
                  <a:pt x="1312215" y="933843"/>
                  <a:pt x="1303283" y="924911"/>
                </a:cubicBezTo>
                <a:cubicBezTo>
                  <a:pt x="1220605" y="842231"/>
                  <a:pt x="1326317" y="975674"/>
                  <a:pt x="1240220" y="872359"/>
                </a:cubicBezTo>
                <a:cubicBezTo>
                  <a:pt x="1232133" y="862655"/>
                  <a:pt x="1228132" y="849760"/>
                  <a:pt x="1219200" y="840828"/>
                </a:cubicBezTo>
                <a:cubicBezTo>
                  <a:pt x="1210268" y="831896"/>
                  <a:pt x="1196601" y="828739"/>
                  <a:pt x="1187669" y="819807"/>
                </a:cubicBezTo>
                <a:cubicBezTo>
                  <a:pt x="1175283" y="807421"/>
                  <a:pt x="1167538" y="791066"/>
                  <a:pt x="1156138" y="777766"/>
                </a:cubicBezTo>
                <a:cubicBezTo>
                  <a:pt x="1110079" y="724031"/>
                  <a:pt x="1141730" y="765759"/>
                  <a:pt x="1093076" y="725214"/>
                </a:cubicBezTo>
                <a:cubicBezTo>
                  <a:pt x="1081657" y="715698"/>
                  <a:pt x="1072831" y="703356"/>
                  <a:pt x="1061545" y="693683"/>
                </a:cubicBezTo>
                <a:cubicBezTo>
                  <a:pt x="1048245" y="682283"/>
                  <a:pt x="1033517" y="672662"/>
                  <a:pt x="1019503" y="662152"/>
                </a:cubicBezTo>
                <a:cubicBezTo>
                  <a:pt x="1001237" y="607352"/>
                  <a:pt x="1022500" y="649634"/>
                  <a:pt x="977462" y="609600"/>
                </a:cubicBezTo>
                <a:cubicBezTo>
                  <a:pt x="955243" y="589850"/>
                  <a:pt x="914400" y="546538"/>
                  <a:pt x="914400" y="546538"/>
                </a:cubicBezTo>
                <a:lnTo>
                  <a:pt x="882869" y="451945"/>
                </a:lnTo>
                <a:cubicBezTo>
                  <a:pt x="879365" y="441435"/>
                  <a:pt x="878503" y="429632"/>
                  <a:pt x="872358" y="420414"/>
                </a:cubicBezTo>
                <a:lnTo>
                  <a:pt x="830317" y="357352"/>
                </a:lnTo>
                <a:cubicBezTo>
                  <a:pt x="826814" y="346842"/>
                  <a:pt x="826609" y="334566"/>
                  <a:pt x="819807" y="325821"/>
                </a:cubicBezTo>
                <a:cubicBezTo>
                  <a:pt x="801556" y="302355"/>
                  <a:pt x="777766" y="283780"/>
                  <a:pt x="756745" y="262759"/>
                </a:cubicBezTo>
                <a:cubicBezTo>
                  <a:pt x="746235" y="252249"/>
                  <a:pt x="733459" y="243595"/>
                  <a:pt x="725214" y="231228"/>
                </a:cubicBezTo>
                <a:cubicBezTo>
                  <a:pt x="699940" y="193317"/>
                  <a:pt x="684327" y="165433"/>
                  <a:pt x="641131" y="136635"/>
                </a:cubicBezTo>
                <a:cubicBezTo>
                  <a:pt x="630621" y="129628"/>
                  <a:pt x="619304" y="123701"/>
                  <a:pt x="609600" y="115614"/>
                </a:cubicBezTo>
                <a:cubicBezTo>
                  <a:pt x="598181" y="106098"/>
                  <a:pt x="589802" y="93208"/>
                  <a:pt x="578069" y="84083"/>
                </a:cubicBezTo>
                <a:cubicBezTo>
                  <a:pt x="558127" y="68573"/>
                  <a:pt x="536028" y="56056"/>
                  <a:pt x="515007" y="42042"/>
                </a:cubicBezTo>
                <a:cubicBezTo>
                  <a:pt x="504497" y="35035"/>
                  <a:pt x="495460" y="25016"/>
                  <a:pt x="483476" y="21021"/>
                </a:cubicBezTo>
                <a:lnTo>
                  <a:pt x="420414" y="0"/>
                </a:lnTo>
                <a:cubicBezTo>
                  <a:pt x="360855" y="3504"/>
                  <a:pt x="301104" y="4574"/>
                  <a:pt x="241738" y="10511"/>
                </a:cubicBezTo>
                <a:cubicBezTo>
                  <a:pt x="230714" y="11613"/>
                  <a:pt x="219892" y="15641"/>
                  <a:pt x="210207" y="21021"/>
                </a:cubicBezTo>
                <a:cubicBezTo>
                  <a:pt x="146165" y="56599"/>
                  <a:pt x="167499" y="60602"/>
                  <a:pt x="115614" y="73573"/>
                </a:cubicBezTo>
                <a:cubicBezTo>
                  <a:pt x="98283" y="77906"/>
                  <a:pt x="63062" y="91090"/>
                  <a:pt x="52552" y="94593"/>
                </a:cubicBezTo>
                <a:close/>
              </a:path>
            </a:pathLst>
          </a:cu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cxnSp>
        <p:nvCxnSpPr>
          <p:cNvPr id="38" name="直接箭头连接符 37"/>
          <p:cNvCxnSpPr/>
          <p:nvPr/>
        </p:nvCxnSpPr>
        <p:spPr>
          <a:xfrm rot="5400000" flipH="1" flipV="1">
            <a:off x="1616099" y="4275431"/>
            <a:ext cx="381000" cy="304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rot="5400000">
            <a:off x="2073299" y="3742031"/>
            <a:ext cx="381000" cy="304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628650" y="931437"/>
            <a:ext cx="3312125" cy="461665"/>
          </a:xfrm>
          <a:prstGeom prst="rect">
            <a:avLst/>
          </a:prstGeom>
        </p:spPr>
        <p:txBody>
          <a:bodyPr wrap="none">
            <a:spAutoFit/>
          </a:bodyPr>
          <a:lstStyle/>
          <a:p>
            <a:r>
              <a:rPr lang="zh-CN" altLang="en-US" sz="2400" b="1"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异或的数学符号为</a:t>
            </a:r>
            <a:r>
              <a:rPr lang="en-US" altLang="zh-CN" sz="2400" b="1" dirty="0">
                <a:solidFill>
                  <a:srgbClr val="333333"/>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3955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0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down)">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5" grpId="0"/>
      <p:bldP spid="36" grpId="0"/>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7108DE-5972-460E-9F79-117FF6C02ACB}"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21</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表格 4"/>
          <p:cNvGraphicFramePr>
            <a:graphicFrameLocks noGrp="1"/>
          </p:cNvGraphicFramePr>
          <p:nvPr>
            <p:extLst/>
          </p:nvPr>
        </p:nvGraphicFramePr>
        <p:xfrm>
          <a:off x="4267777" y="767715"/>
          <a:ext cx="4229101" cy="2286000"/>
        </p:xfrm>
        <a:graphic>
          <a:graphicData uri="http://schemas.openxmlformats.org/drawingml/2006/table">
            <a:tbl>
              <a:tblPr firstRow="1" bandRow="1">
                <a:tableStyleId>{37CE84F3-28C3-443E-9E96-99CF82512B78}</a:tableStyleId>
              </a:tblPr>
              <a:tblGrid>
                <a:gridCol w="609339">
                  <a:extLst>
                    <a:ext uri="{9D8B030D-6E8A-4147-A177-3AD203B41FA5}">
                      <a16:colId xmlns:a16="http://schemas.microsoft.com/office/drawing/2014/main" val="20000"/>
                    </a:ext>
                  </a:extLst>
                </a:gridCol>
                <a:gridCol w="638355">
                  <a:extLst>
                    <a:ext uri="{9D8B030D-6E8A-4147-A177-3AD203B41FA5}">
                      <a16:colId xmlns:a16="http://schemas.microsoft.com/office/drawing/2014/main" val="20001"/>
                    </a:ext>
                  </a:extLst>
                </a:gridCol>
                <a:gridCol w="831795">
                  <a:extLst>
                    <a:ext uri="{9D8B030D-6E8A-4147-A177-3AD203B41FA5}">
                      <a16:colId xmlns:a16="http://schemas.microsoft.com/office/drawing/2014/main" val="20002"/>
                    </a:ext>
                  </a:extLst>
                </a:gridCol>
                <a:gridCol w="1150973">
                  <a:extLst>
                    <a:ext uri="{9D8B030D-6E8A-4147-A177-3AD203B41FA5}">
                      <a16:colId xmlns:a16="http://schemas.microsoft.com/office/drawing/2014/main" val="20003"/>
                    </a:ext>
                  </a:extLst>
                </a:gridCol>
                <a:gridCol w="998639">
                  <a:extLst>
                    <a:ext uri="{9D8B030D-6E8A-4147-A177-3AD203B41FA5}">
                      <a16:colId xmlns:a16="http://schemas.microsoft.com/office/drawing/2014/main" val="20004"/>
                    </a:ext>
                  </a:extLst>
                </a:gridCol>
              </a:tblGrid>
              <a:tr h="370840">
                <a:tc>
                  <a:txBody>
                    <a:bodyPr/>
                    <a:lstStyle/>
                    <a:p>
                      <a:pPr marL="0" algn="ctr" defTabSz="914400" rtl="0" eaLnBrk="1" latinLnBrk="0" hangingPunct="1"/>
                      <a:r>
                        <a:rPr lang="en-AU" altLang="zh-CN" sz="2400" b="1" kern="1200" dirty="0" smtClean="0">
                          <a:latin typeface="Times New Roman" panose="02020603050405020304" pitchFamily="18" charset="0"/>
                          <a:cs typeface="Times New Roman" panose="02020603050405020304" pitchFamily="18" charset="0"/>
                        </a:rPr>
                        <a:t>p</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marT="0"/>
                </a:tc>
                <a:tc>
                  <a:txBody>
                    <a:bodyPr/>
                    <a:lstStyle/>
                    <a:p>
                      <a:pPr marL="0" algn="ctr" defTabSz="914400" rtl="0" eaLnBrk="1" latinLnBrk="0" hangingPunct="1"/>
                      <a:r>
                        <a:rPr lang="en-AU" altLang="zh-CN" sz="2400" b="1" kern="1200" dirty="0" smtClean="0">
                          <a:latin typeface="Times New Roman" panose="02020603050405020304" pitchFamily="18" charset="0"/>
                          <a:cs typeface="Times New Roman" panose="02020603050405020304" pitchFamily="18" charset="0"/>
                        </a:rPr>
                        <a:t>q</a:t>
                      </a:r>
                      <a:endParaRPr lang="zh-CN" altLang="en-US" sz="2400" b="1" kern="1200" dirty="0">
                        <a:solidFill>
                          <a:schemeClr val="tx1"/>
                        </a:solidFill>
                        <a:latin typeface="Times New Roman" panose="02020603050405020304" pitchFamily="18" charset="0"/>
                        <a:ea typeface="+mn-ea"/>
                        <a:cs typeface="Times New Roman" panose="02020603050405020304" pitchFamily="18" charset="0"/>
                      </a:endParaRPr>
                    </a:p>
                  </a:txBody>
                  <a:tcPr marT="0"/>
                </a:tc>
                <a:tc>
                  <a:txBody>
                    <a:bodyPr/>
                    <a:lstStyle/>
                    <a:p>
                      <a:pPr algn="ctr"/>
                      <a:r>
                        <a:rPr lang="en-AU" altLang="zh-CN" sz="2400" b="1" dirty="0" smtClean="0">
                          <a:latin typeface="Times New Roman" panose="02020603050405020304" pitchFamily="18" charset="0"/>
                          <a:cs typeface="Times New Roman" panose="02020603050405020304" pitchFamily="18" charset="0"/>
                        </a:rPr>
                        <a:t>OR</a:t>
                      </a:r>
                      <a:endParaRPr lang="zh-CN" altLang="en-US" sz="2400" b="1" dirty="0">
                        <a:solidFill>
                          <a:srgbClr val="FF0000"/>
                        </a:solidFill>
                        <a:latin typeface="Times New Roman" panose="02020603050405020304" pitchFamily="18" charset="0"/>
                        <a:cs typeface="Times New Roman" panose="02020603050405020304" pitchFamily="18" charset="0"/>
                      </a:endParaRPr>
                    </a:p>
                  </a:txBody>
                  <a:tcPr marB="0"/>
                </a:tc>
                <a:tc>
                  <a:txBody>
                    <a:bodyPr/>
                    <a:lstStyle/>
                    <a:p>
                      <a:pPr algn="ctr"/>
                      <a:r>
                        <a:rPr lang="en-AU" altLang="zh-CN" sz="2400" b="1" dirty="0" smtClean="0">
                          <a:latin typeface="Times New Roman" panose="02020603050405020304" pitchFamily="18" charset="0"/>
                          <a:cs typeface="Times New Roman" panose="02020603050405020304" pitchFamily="18" charset="0"/>
                        </a:rPr>
                        <a:t>NAND</a:t>
                      </a:r>
                      <a:endParaRPr lang="zh-CN" altLang="en-US" sz="2400" b="1" dirty="0">
                        <a:solidFill>
                          <a:srgbClr val="FF0000"/>
                        </a:solidFill>
                        <a:latin typeface="Times New Roman" panose="02020603050405020304" pitchFamily="18" charset="0"/>
                        <a:cs typeface="Times New Roman" panose="02020603050405020304" pitchFamily="18" charset="0"/>
                      </a:endParaRPr>
                    </a:p>
                  </a:txBody>
                  <a:tcPr marB="0"/>
                </a:tc>
                <a:tc>
                  <a:txBody>
                    <a:bodyPr/>
                    <a:lstStyle/>
                    <a:p>
                      <a:pPr algn="ctr"/>
                      <a:r>
                        <a:rPr lang="en-AU" altLang="zh-CN" sz="2400" b="1" dirty="0" smtClean="0">
                          <a:latin typeface="Times New Roman" panose="02020603050405020304" pitchFamily="18" charset="0"/>
                          <a:cs typeface="Times New Roman" panose="02020603050405020304" pitchFamily="18" charset="0"/>
                        </a:rPr>
                        <a:t>AND</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90192">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28555">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tc>
                  <a:txBody>
                    <a:bodyPr/>
                    <a:lstStyle/>
                    <a:p>
                      <a:pPr algn="ctr"/>
                      <a:r>
                        <a:rPr lang="en-AU" altLang="zh-CN" sz="2400" b="1" dirty="0" smtClean="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6" name="TextBox 15"/>
          <p:cNvSpPr txBox="1"/>
          <p:nvPr/>
        </p:nvSpPr>
        <p:spPr>
          <a:xfrm>
            <a:off x="4562274" y="3281083"/>
            <a:ext cx="901262" cy="400110"/>
          </a:xfrm>
          <a:prstGeom prst="rect">
            <a:avLst/>
          </a:prstGeom>
          <a:noFill/>
        </p:spPr>
        <p:txBody>
          <a:bodyPr wrap="square" rtlCol="0">
            <a:spAutoFit/>
          </a:bodyPr>
          <a:lstStyle/>
          <a:p>
            <a:r>
              <a:rPr lang="en-AU" altLang="zh-CN" sz="2000" b="1" dirty="0" smtClean="0">
                <a:solidFill>
                  <a:srgbClr val="000000"/>
                </a:solidFill>
                <a:latin typeface="Times New Roman" panose="02020603050405020304" pitchFamily="18" charset="0"/>
                <a:cs typeface="Times New Roman" panose="02020603050405020304" pitchFamily="18" charset="0"/>
              </a:rPr>
              <a:t>Input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7" name="TextBox 16"/>
          <p:cNvSpPr txBox="1"/>
          <p:nvPr/>
        </p:nvSpPr>
        <p:spPr>
          <a:xfrm>
            <a:off x="5955682" y="3307071"/>
            <a:ext cx="1053662" cy="400110"/>
          </a:xfrm>
          <a:prstGeom prst="rect">
            <a:avLst/>
          </a:prstGeom>
          <a:noFill/>
        </p:spPr>
        <p:txBody>
          <a:bodyPr wrap="square" rtlCol="0">
            <a:spAutoFit/>
          </a:bodyPr>
          <a:lstStyle/>
          <a:p>
            <a:r>
              <a:rPr lang="en-AU" altLang="zh-CN" sz="2000" b="1" dirty="0" smtClean="0">
                <a:solidFill>
                  <a:srgbClr val="000000"/>
                </a:solidFill>
                <a:latin typeface="Times New Roman" panose="02020603050405020304" pitchFamily="18" charset="0"/>
                <a:cs typeface="Times New Roman" panose="02020603050405020304" pitchFamily="18" charset="0"/>
              </a:rPr>
              <a:t>Hidden</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17"/>
          <p:cNvSpPr txBox="1"/>
          <p:nvPr/>
        </p:nvSpPr>
        <p:spPr>
          <a:xfrm>
            <a:off x="7574273" y="3307071"/>
            <a:ext cx="973265" cy="400110"/>
          </a:xfrm>
          <a:prstGeom prst="rect">
            <a:avLst/>
          </a:prstGeom>
          <a:noFill/>
        </p:spPr>
        <p:txBody>
          <a:bodyPr wrap="square" rtlCol="0">
            <a:spAutoFit/>
          </a:bodyPr>
          <a:lstStyle/>
          <a:p>
            <a:r>
              <a:rPr lang="en-AU" altLang="zh-CN" sz="2000" b="1" dirty="0" smtClean="0">
                <a:solidFill>
                  <a:srgbClr val="000000"/>
                </a:solidFill>
                <a:latin typeface="Times New Roman" panose="02020603050405020304" pitchFamily="18" charset="0"/>
                <a:cs typeface="Times New Roman" panose="02020603050405020304" pitchFamily="18" charset="0"/>
              </a:rPr>
              <a:t>Output</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9" name="左大括号 8"/>
          <p:cNvSpPr/>
          <p:nvPr/>
        </p:nvSpPr>
        <p:spPr>
          <a:xfrm rot="16200000">
            <a:off x="4714673" y="2812214"/>
            <a:ext cx="304801" cy="762000"/>
          </a:xfrm>
          <a:prstGeom prst="lef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10" name="左大括号 9"/>
          <p:cNvSpPr/>
          <p:nvPr/>
        </p:nvSpPr>
        <p:spPr>
          <a:xfrm rot="16200000">
            <a:off x="6274286" y="2748807"/>
            <a:ext cx="304801" cy="942008"/>
          </a:xfrm>
          <a:prstGeom prst="leftBrac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grpSp>
        <p:nvGrpSpPr>
          <p:cNvPr id="11" name="组合 10"/>
          <p:cNvGrpSpPr/>
          <p:nvPr/>
        </p:nvGrpSpPr>
        <p:grpSpPr>
          <a:xfrm>
            <a:off x="5638798" y="4044461"/>
            <a:ext cx="2814944" cy="2038196"/>
            <a:chOff x="5638798" y="4114801"/>
            <a:chExt cx="2814944" cy="2038196"/>
          </a:xfrm>
        </p:grpSpPr>
        <p:sp>
          <p:nvSpPr>
            <p:cNvPr id="12" name="椭圆 11"/>
            <p:cNvSpPr/>
            <p:nvPr/>
          </p:nvSpPr>
          <p:spPr>
            <a:xfrm rot="5400000">
              <a:off x="5635321" y="4118278"/>
              <a:ext cx="377444" cy="370489"/>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5635321" y="5779030"/>
              <a:ext cx="377444" cy="370489"/>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5400000">
              <a:off x="6894983" y="4118278"/>
              <a:ext cx="377444" cy="370489"/>
            </a:xfrm>
            <a:prstGeom prst="ellipse">
              <a:avLst/>
            </a:prstGeom>
            <a:solidFill>
              <a:srgbClr val="92D050"/>
            </a:solidFill>
            <a:ln>
              <a:solidFill>
                <a:srgbClr val="92D05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rot="5400000">
              <a:off x="6894983" y="5779030"/>
              <a:ext cx="377444" cy="370489"/>
            </a:xfrm>
            <a:prstGeom prst="ellipse">
              <a:avLst/>
            </a:prstGeom>
            <a:solidFill>
              <a:srgbClr val="7030A0"/>
            </a:solidFill>
            <a:ln>
              <a:solidFill>
                <a:srgbClr val="7030A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5400000">
              <a:off x="7710058" y="4948655"/>
              <a:ext cx="377444" cy="370489"/>
            </a:xfrm>
            <a:prstGeom prst="ellipse">
              <a:avLst/>
            </a:prstGeom>
            <a:solidFill>
              <a:srgbClr val="002060"/>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2" idx="0"/>
              <a:endCxn id="14" idx="4"/>
            </p:cNvCxnSpPr>
            <p:nvPr/>
          </p:nvCxnSpPr>
          <p:spPr>
            <a:xfrm rot="10800000" flipH="1" flipV="1">
              <a:off x="6008515" y="4302736"/>
              <a:ext cx="889174" cy="157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3" idx="0"/>
              <a:endCxn id="14" idx="4"/>
            </p:cNvCxnSpPr>
            <p:nvPr/>
          </p:nvCxnSpPr>
          <p:spPr>
            <a:xfrm flipV="1">
              <a:off x="6009288" y="4303522"/>
              <a:ext cx="889174" cy="166075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0"/>
              <a:endCxn id="15" idx="4"/>
            </p:cNvCxnSpPr>
            <p:nvPr/>
          </p:nvCxnSpPr>
          <p:spPr>
            <a:xfrm rot="10800000" flipH="1" flipV="1">
              <a:off x="6009288" y="4303522"/>
              <a:ext cx="889174" cy="166075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0"/>
              <a:endCxn id="15" idx="4"/>
            </p:cNvCxnSpPr>
            <p:nvPr/>
          </p:nvCxnSpPr>
          <p:spPr>
            <a:xfrm rot="10800000" flipH="1" flipV="1">
              <a:off x="6008515" y="5963489"/>
              <a:ext cx="889174" cy="157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0"/>
              <a:endCxn id="16" idx="4"/>
            </p:cNvCxnSpPr>
            <p:nvPr/>
          </p:nvCxnSpPr>
          <p:spPr>
            <a:xfrm rot="10800000" flipH="1" flipV="1">
              <a:off x="7268951" y="4303522"/>
              <a:ext cx="444586" cy="83037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5" idx="0"/>
              <a:endCxn id="16" idx="4"/>
            </p:cNvCxnSpPr>
            <p:nvPr/>
          </p:nvCxnSpPr>
          <p:spPr>
            <a:xfrm flipV="1">
              <a:off x="7268951" y="5133899"/>
              <a:ext cx="444586" cy="83037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6" idx="0"/>
            </p:cNvCxnSpPr>
            <p:nvPr/>
          </p:nvCxnSpPr>
          <p:spPr>
            <a:xfrm rot="10800000" flipH="1" flipV="1">
              <a:off x="8083253" y="5133112"/>
              <a:ext cx="370489" cy="157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35" name="任意多边形 34"/>
          <p:cNvSpPr/>
          <p:nvPr/>
        </p:nvSpPr>
        <p:spPr>
          <a:xfrm>
            <a:off x="6477000" y="3755426"/>
            <a:ext cx="2070538" cy="2569855"/>
          </a:xfrm>
          <a:custGeom>
            <a:avLst/>
            <a:gdLst>
              <a:gd name="connsiteX0" fmla="*/ 578069 w 2070538"/>
              <a:gd name="connsiteY0" fmla="*/ 42041 h 2569855"/>
              <a:gd name="connsiteX1" fmla="*/ 493987 w 2070538"/>
              <a:gd name="connsiteY1" fmla="*/ 84082 h 2569855"/>
              <a:gd name="connsiteX2" fmla="*/ 430925 w 2070538"/>
              <a:gd name="connsiteY2" fmla="*/ 136634 h 2569855"/>
              <a:gd name="connsiteX3" fmla="*/ 367863 w 2070538"/>
              <a:gd name="connsiteY3" fmla="*/ 157655 h 2569855"/>
              <a:gd name="connsiteX4" fmla="*/ 336332 w 2070538"/>
              <a:gd name="connsiteY4" fmla="*/ 168165 h 2569855"/>
              <a:gd name="connsiteX5" fmla="*/ 304800 w 2070538"/>
              <a:gd name="connsiteY5" fmla="*/ 189186 h 2569855"/>
              <a:gd name="connsiteX6" fmla="*/ 262759 w 2070538"/>
              <a:gd name="connsiteY6" fmla="*/ 252248 h 2569855"/>
              <a:gd name="connsiteX7" fmla="*/ 220718 w 2070538"/>
              <a:gd name="connsiteY7" fmla="*/ 315310 h 2569855"/>
              <a:gd name="connsiteX8" fmla="*/ 199697 w 2070538"/>
              <a:gd name="connsiteY8" fmla="*/ 346841 h 2569855"/>
              <a:gd name="connsiteX9" fmla="*/ 178676 w 2070538"/>
              <a:gd name="connsiteY9" fmla="*/ 378372 h 2569855"/>
              <a:gd name="connsiteX10" fmla="*/ 147145 w 2070538"/>
              <a:gd name="connsiteY10" fmla="*/ 441434 h 2569855"/>
              <a:gd name="connsiteX11" fmla="*/ 105104 w 2070538"/>
              <a:gd name="connsiteY11" fmla="*/ 588579 h 2569855"/>
              <a:gd name="connsiteX12" fmla="*/ 84083 w 2070538"/>
              <a:gd name="connsiteY12" fmla="*/ 651641 h 2569855"/>
              <a:gd name="connsiteX13" fmla="*/ 73573 w 2070538"/>
              <a:gd name="connsiteY13" fmla="*/ 693682 h 2569855"/>
              <a:gd name="connsiteX14" fmla="*/ 52552 w 2070538"/>
              <a:gd name="connsiteY14" fmla="*/ 756744 h 2569855"/>
              <a:gd name="connsiteX15" fmla="*/ 42042 w 2070538"/>
              <a:gd name="connsiteY15" fmla="*/ 819806 h 2569855"/>
              <a:gd name="connsiteX16" fmla="*/ 21021 w 2070538"/>
              <a:gd name="connsiteY16" fmla="*/ 1008993 h 2569855"/>
              <a:gd name="connsiteX17" fmla="*/ 0 w 2070538"/>
              <a:gd name="connsiteY17" fmla="*/ 1408386 h 2569855"/>
              <a:gd name="connsiteX18" fmla="*/ 10511 w 2070538"/>
              <a:gd name="connsiteY18" fmla="*/ 1776248 h 2569855"/>
              <a:gd name="connsiteX19" fmla="*/ 31532 w 2070538"/>
              <a:gd name="connsiteY19" fmla="*/ 1881351 h 2569855"/>
              <a:gd name="connsiteX20" fmla="*/ 63063 w 2070538"/>
              <a:gd name="connsiteY20" fmla="*/ 1996965 h 2569855"/>
              <a:gd name="connsiteX21" fmla="*/ 84083 w 2070538"/>
              <a:gd name="connsiteY21" fmla="*/ 2028496 h 2569855"/>
              <a:gd name="connsiteX22" fmla="*/ 115614 w 2070538"/>
              <a:gd name="connsiteY22" fmla="*/ 2102068 h 2569855"/>
              <a:gd name="connsiteX23" fmla="*/ 147145 w 2070538"/>
              <a:gd name="connsiteY23" fmla="*/ 2196662 h 2569855"/>
              <a:gd name="connsiteX24" fmla="*/ 157656 w 2070538"/>
              <a:gd name="connsiteY24" fmla="*/ 2228193 h 2569855"/>
              <a:gd name="connsiteX25" fmla="*/ 189187 w 2070538"/>
              <a:gd name="connsiteY25" fmla="*/ 2291255 h 2569855"/>
              <a:gd name="connsiteX26" fmla="*/ 210207 w 2070538"/>
              <a:gd name="connsiteY26" fmla="*/ 2322786 h 2569855"/>
              <a:gd name="connsiteX27" fmla="*/ 220718 w 2070538"/>
              <a:gd name="connsiteY27" fmla="*/ 2354317 h 2569855"/>
              <a:gd name="connsiteX28" fmla="*/ 304800 w 2070538"/>
              <a:gd name="connsiteY28" fmla="*/ 2448910 h 2569855"/>
              <a:gd name="connsiteX29" fmla="*/ 336332 w 2070538"/>
              <a:gd name="connsiteY29" fmla="*/ 2459420 h 2569855"/>
              <a:gd name="connsiteX30" fmla="*/ 399394 w 2070538"/>
              <a:gd name="connsiteY30" fmla="*/ 2490951 h 2569855"/>
              <a:gd name="connsiteX31" fmla="*/ 472966 w 2070538"/>
              <a:gd name="connsiteY31" fmla="*/ 2522482 h 2569855"/>
              <a:gd name="connsiteX32" fmla="*/ 851338 w 2070538"/>
              <a:gd name="connsiteY32" fmla="*/ 2532993 h 2569855"/>
              <a:gd name="connsiteX33" fmla="*/ 956442 w 2070538"/>
              <a:gd name="connsiteY33" fmla="*/ 2490951 h 2569855"/>
              <a:gd name="connsiteX34" fmla="*/ 1061545 w 2070538"/>
              <a:gd name="connsiteY34" fmla="*/ 2469931 h 2569855"/>
              <a:gd name="connsiteX35" fmla="*/ 1124607 w 2070538"/>
              <a:gd name="connsiteY35" fmla="*/ 2448910 h 2569855"/>
              <a:gd name="connsiteX36" fmla="*/ 1229711 w 2070538"/>
              <a:gd name="connsiteY36" fmla="*/ 2427889 h 2569855"/>
              <a:gd name="connsiteX37" fmla="*/ 1303283 w 2070538"/>
              <a:gd name="connsiteY37" fmla="*/ 2406868 h 2569855"/>
              <a:gd name="connsiteX38" fmla="*/ 1355835 w 2070538"/>
              <a:gd name="connsiteY38" fmla="*/ 2396358 h 2569855"/>
              <a:gd name="connsiteX39" fmla="*/ 1387366 w 2070538"/>
              <a:gd name="connsiteY39" fmla="*/ 2385848 h 2569855"/>
              <a:gd name="connsiteX40" fmla="*/ 1460938 w 2070538"/>
              <a:gd name="connsiteY40" fmla="*/ 2375337 h 2569855"/>
              <a:gd name="connsiteX41" fmla="*/ 1534511 w 2070538"/>
              <a:gd name="connsiteY41" fmla="*/ 2354317 h 2569855"/>
              <a:gd name="connsiteX42" fmla="*/ 1576552 w 2070538"/>
              <a:gd name="connsiteY42" fmla="*/ 2343806 h 2569855"/>
              <a:gd name="connsiteX43" fmla="*/ 1639614 w 2070538"/>
              <a:gd name="connsiteY43" fmla="*/ 2301765 h 2569855"/>
              <a:gd name="connsiteX44" fmla="*/ 1671145 w 2070538"/>
              <a:gd name="connsiteY44" fmla="*/ 2280744 h 2569855"/>
              <a:gd name="connsiteX45" fmla="*/ 1734207 w 2070538"/>
              <a:gd name="connsiteY45" fmla="*/ 2259724 h 2569855"/>
              <a:gd name="connsiteX46" fmla="*/ 1797269 w 2070538"/>
              <a:gd name="connsiteY46" fmla="*/ 2217682 h 2569855"/>
              <a:gd name="connsiteX47" fmla="*/ 1849821 w 2070538"/>
              <a:gd name="connsiteY47" fmla="*/ 2154620 h 2569855"/>
              <a:gd name="connsiteX48" fmla="*/ 1881352 w 2070538"/>
              <a:gd name="connsiteY48" fmla="*/ 2133600 h 2569855"/>
              <a:gd name="connsiteX49" fmla="*/ 1912883 w 2070538"/>
              <a:gd name="connsiteY49" fmla="*/ 2102068 h 2569855"/>
              <a:gd name="connsiteX50" fmla="*/ 1944414 w 2070538"/>
              <a:gd name="connsiteY50" fmla="*/ 2039006 h 2569855"/>
              <a:gd name="connsiteX51" fmla="*/ 1965435 w 2070538"/>
              <a:gd name="connsiteY51" fmla="*/ 1975944 h 2569855"/>
              <a:gd name="connsiteX52" fmla="*/ 1986456 w 2070538"/>
              <a:gd name="connsiteY52" fmla="*/ 1912882 h 2569855"/>
              <a:gd name="connsiteX53" fmla="*/ 1996966 w 2070538"/>
              <a:gd name="connsiteY53" fmla="*/ 1881351 h 2569855"/>
              <a:gd name="connsiteX54" fmla="*/ 2007476 w 2070538"/>
              <a:gd name="connsiteY54" fmla="*/ 1849820 h 2569855"/>
              <a:gd name="connsiteX55" fmla="*/ 2028497 w 2070538"/>
              <a:gd name="connsiteY55" fmla="*/ 1765737 h 2569855"/>
              <a:gd name="connsiteX56" fmla="*/ 2049518 w 2070538"/>
              <a:gd name="connsiteY56" fmla="*/ 1723696 h 2569855"/>
              <a:gd name="connsiteX57" fmla="*/ 2070538 w 2070538"/>
              <a:gd name="connsiteY57" fmla="*/ 1555531 h 2569855"/>
              <a:gd name="connsiteX58" fmla="*/ 2060028 w 2070538"/>
              <a:gd name="connsiteY58" fmla="*/ 1135117 h 2569855"/>
              <a:gd name="connsiteX59" fmla="*/ 2039007 w 2070538"/>
              <a:gd name="connsiteY59" fmla="*/ 1019503 h 2569855"/>
              <a:gd name="connsiteX60" fmla="*/ 2017987 w 2070538"/>
              <a:gd name="connsiteY60" fmla="*/ 935420 h 2569855"/>
              <a:gd name="connsiteX61" fmla="*/ 2007476 w 2070538"/>
              <a:gd name="connsiteY61" fmla="*/ 903889 h 2569855"/>
              <a:gd name="connsiteX62" fmla="*/ 1986456 w 2070538"/>
              <a:gd name="connsiteY62" fmla="*/ 872358 h 2569855"/>
              <a:gd name="connsiteX63" fmla="*/ 1975945 w 2070538"/>
              <a:gd name="connsiteY63" fmla="*/ 840827 h 2569855"/>
              <a:gd name="connsiteX64" fmla="*/ 1954925 w 2070538"/>
              <a:gd name="connsiteY64" fmla="*/ 809296 h 2569855"/>
              <a:gd name="connsiteX65" fmla="*/ 1944414 w 2070538"/>
              <a:gd name="connsiteY65" fmla="*/ 777765 h 2569855"/>
              <a:gd name="connsiteX66" fmla="*/ 1923394 w 2070538"/>
              <a:gd name="connsiteY66" fmla="*/ 746234 h 2569855"/>
              <a:gd name="connsiteX67" fmla="*/ 1912883 w 2070538"/>
              <a:gd name="connsiteY67" fmla="*/ 714703 h 2569855"/>
              <a:gd name="connsiteX68" fmla="*/ 1870842 w 2070538"/>
              <a:gd name="connsiteY68" fmla="*/ 651641 h 2569855"/>
              <a:gd name="connsiteX69" fmla="*/ 1828800 w 2070538"/>
              <a:gd name="connsiteY69" fmla="*/ 588579 h 2569855"/>
              <a:gd name="connsiteX70" fmla="*/ 1786759 w 2070538"/>
              <a:gd name="connsiteY70" fmla="*/ 525517 h 2569855"/>
              <a:gd name="connsiteX71" fmla="*/ 1765738 w 2070538"/>
              <a:gd name="connsiteY71" fmla="*/ 493986 h 2569855"/>
              <a:gd name="connsiteX72" fmla="*/ 1734207 w 2070538"/>
              <a:gd name="connsiteY72" fmla="*/ 462455 h 2569855"/>
              <a:gd name="connsiteX73" fmla="*/ 1692166 w 2070538"/>
              <a:gd name="connsiteY73" fmla="*/ 399393 h 2569855"/>
              <a:gd name="connsiteX74" fmla="*/ 1650125 w 2070538"/>
              <a:gd name="connsiteY74" fmla="*/ 367862 h 2569855"/>
              <a:gd name="connsiteX75" fmla="*/ 1587063 w 2070538"/>
              <a:gd name="connsiteY75" fmla="*/ 315310 h 2569855"/>
              <a:gd name="connsiteX76" fmla="*/ 1576552 w 2070538"/>
              <a:gd name="connsiteY76" fmla="*/ 283779 h 2569855"/>
              <a:gd name="connsiteX77" fmla="*/ 1545021 w 2070538"/>
              <a:gd name="connsiteY77" fmla="*/ 273268 h 2569855"/>
              <a:gd name="connsiteX78" fmla="*/ 1513490 w 2070538"/>
              <a:gd name="connsiteY78" fmla="*/ 252248 h 2569855"/>
              <a:gd name="connsiteX79" fmla="*/ 1450428 w 2070538"/>
              <a:gd name="connsiteY79" fmla="*/ 231227 h 2569855"/>
              <a:gd name="connsiteX80" fmla="*/ 1376856 w 2070538"/>
              <a:gd name="connsiteY80" fmla="*/ 199696 h 2569855"/>
              <a:gd name="connsiteX81" fmla="*/ 1313794 w 2070538"/>
              <a:gd name="connsiteY81" fmla="*/ 178675 h 2569855"/>
              <a:gd name="connsiteX82" fmla="*/ 1282263 w 2070538"/>
              <a:gd name="connsiteY82" fmla="*/ 168165 h 2569855"/>
              <a:gd name="connsiteX83" fmla="*/ 1250732 w 2070538"/>
              <a:gd name="connsiteY83" fmla="*/ 157655 h 2569855"/>
              <a:gd name="connsiteX84" fmla="*/ 1208690 w 2070538"/>
              <a:gd name="connsiteY84" fmla="*/ 147144 h 2569855"/>
              <a:gd name="connsiteX85" fmla="*/ 1145628 w 2070538"/>
              <a:gd name="connsiteY85" fmla="*/ 126124 h 2569855"/>
              <a:gd name="connsiteX86" fmla="*/ 1051035 w 2070538"/>
              <a:gd name="connsiteY86" fmla="*/ 84082 h 2569855"/>
              <a:gd name="connsiteX87" fmla="*/ 1019504 w 2070538"/>
              <a:gd name="connsiteY87" fmla="*/ 73572 h 2569855"/>
              <a:gd name="connsiteX88" fmla="*/ 945932 w 2070538"/>
              <a:gd name="connsiteY88" fmla="*/ 42041 h 2569855"/>
              <a:gd name="connsiteX89" fmla="*/ 882869 w 2070538"/>
              <a:gd name="connsiteY89" fmla="*/ 21020 h 2569855"/>
              <a:gd name="connsiteX90" fmla="*/ 851338 w 2070538"/>
              <a:gd name="connsiteY90" fmla="*/ 10510 h 2569855"/>
              <a:gd name="connsiteX91" fmla="*/ 798787 w 2070538"/>
              <a:gd name="connsiteY91" fmla="*/ 0 h 2569855"/>
              <a:gd name="connsiteX92" fmla="*/ 630621 w 2070538"/>
              <a:gd name="connsiteY92" fmla="*/ 10510 h 2569855"/>
              <a:gd name="connsiteX93" fmla="*/ 599090 w 2070538"/>
              <a:gd name="connsiteY93" fmla="*/ 21020 h 2569855"/>
              <a:gd name="connsiteX94" fmla="*/ 578069 w 2070538"/>
              <a:gd name="connsiteY94" fmla="*/ 42041 h 256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70538" h="2569855">
                <a:moveTo>
                  <a:pt x="578069" y="42041"/>
                </a:moveTo>
                <a:cubicBezTo>
                  <a:pt x="560552" y="52551"/>
                  <a:pt x="523049" y="59864"/>
                  <a:pt x="493987" y="84082"/>
                </a:cubicBezTo>
                <a:cubicBezTo>
                  <a:pt x="465700" y="107655"/>
                  <a:pt x="464476" y="121722"/>
                  <a:pt x="430925" y="136634"/>
                </a:cubicBezTo>
                <a:cubicBezTo>
                  <a:pt x="410677" y="145633"/>
                  <a:pt x="388884" y="150648"/>
                  <a:pt x="367863" y="157655"/>
                </a:cubicBezTo>
                <a:lnTo>
                  <a:pt x="336332" y="168165"/>
                </a:lnTo>
                <a:cubicBezTo>
                  <a:pt x="325821" y="175172"/>
                  <a:pt x="313118" y="179679"/>
                  <a:pt x="304800" y="189186"/>
                </a:cubicBezTo>
                <a:cubicBezTo>
                  <a:pt x="288164" y="208199"/>
                  <a:pt x="276773" y="231227"/>
                  <a:pt x="262759" y="252248"/>
                </a:cubicBezTo>
                <a:lnTo>
                  <a:pt x="220718" y="315310"/>
                </a:lnTo>
                <a:lnTo>
                  <a:pt x="199697" y="346841"/>
                </a:lnTo>
                <a:lnTo>
                  <a:pt x="178676" y="378372"/>
                </a:lnTo>
                <a:cubicBezTo>
                  <a:pt x="140346" y="493365"/>
                  <a:pt x="201477" y="319187"/>
                  <a:pt x="147145" y="441434"/>
                </a:cubicBezTo>
                <a:cubicBezTo>
                  <a:pt x="120156" y="502159"/>
                  <a:pt x="127370" y="521783"/>
                  <a:pt x="105104" y="588579"/>
                </a:cubicBezTo>
                <a:cubicBezTo>
                  <a:pt x="98097" y="609600"/>
                  <a:pt x="89457" y="630145"/>
                  <a:pt x="84083" y="651641"/>
                </a:cubicBezTo>
                <a:cubicBezTo>
                  <a:pt x="80580" y="665655"/>
                  <a:pt x="77724" y="679846"/>
                  <a:pt x="73573" y="693682"/>
                </a:cubicBezTo>
                <a:cubicBezTo>
                  <a:pt x="67206" y="714905"/>
                  <a:pt x="52552" y="756744"/>
                  <a:pt x="52552" y="756744"/>
                </a:cubicBezTo>
                <a:cubicBezTo>
                  <a:pt x="49049" y="777765"/>
                  <a:pt x="44162" y="798601"/>
                  <a:pt x="42042" y="819806"/>
                </a:cubicBezTo>
                <a:cubicBezTo>
                  <a:pt x="22810" y="1012128"/>
                  <a:pt x="45719" y="910207"/>
                  <a:pt x="21021" y="1008993"/>
                </a:cubicBezTo>
                <a:cubicBezTo>
                  <a:pt x="16999" y="1077377"/>
                  <a:pt x="0" y="1355013"/>
                  <a:pt x="0" y="1408386"/>
                </a:cubicBezTo>
                <a:cubicBezTo>
                  <a:pt x="0" y="1531057"/>
                  <a:pt x="4676" y="1653716"/>
                  <a:pt x="10511" y="1776248"/>
                </a:cubicBezTo>
                <a:cubicBezTo>
                  <a:pt x="15056" y="1871687"/>
                  <a:pt x="16555" y="1821444"/>
                  <a:pt x="31532" y="1881351"/>
                </a:cubicBezTo>
                <a:cubicBezTo>
                  <a:pt x="39430" y="1912943"/>
                  <a:pt x="45022" y="1969903"/>
                  <a:pt x="63063" y="1996965"/>
                </a:cubicBezTo>
                <a:lnTo>
                  <a:pt x="84083" y="2028496"/>
                </a:lnTo>
                <a:cubicBezTo>
                  <a:pt x="111889" y="2139712"/>
                  <a:pt x="74137" y="2008743"/>
                  <a:pt x="115614" y="2102068"/>
                </a:cubicBezTo>
                <a:cubicBezTo>
                  <a:pt x="115619" y="2102080"/>
                  <a:pt x="141888" y="2180890"/>
                  <a:pt x="147145" y="2196662"/>
                </a:cubicBezTo>
                <a:cubicBezTo>
                  <a:pt x="150649" y="2207172"/>
                  <a:pt x="151511" y="2218975"/>
                  <a:pt x="157656" y="2228193"/>
                </a:cubicBezTo>
                <a:cubicBezTo>
                  <a:pt x="217896" y="2318556"/>
                  <a:pt x="145673" y="2204226"/>
                  <a:pt x="189187" y="2291255"/>
                </a:cubicBezTo>
                <a:cubicBezTo>
                  <a:pt x="194836" y="2302553"/>
                  <a:pt x="204558" y="2311488"/>
                  <a:pt x="210207" y="2322786"/>
                </a:cubicBezTo>
                <a:cubicBezTo>
                  <a:pt x="215162" y="2332695"/>
                  <a:pt x="215763" y="2344408"/>
                  <a:pt x="220718" y="2354317"/>
                </a:cubicBezTo>
                <a:cubicBezTo>
                  <a:pt x="234739" y="2382359"/>
                  <a:pt x="288084" y="2443338"/>
                  <a:pt x="304800" y="2448910"/>
                </a:cubicBezTo>
                <a:lnTo>
                  <a:pt x="336332" y="2459420"/>
                </a:lnTo>
                <a:cubicBezTo>
                  <a:pt x="396929" y="2499819"/>
                  <a:pt x="338472" y="2464841"/>
                  <a:pt x="399394" y="2490951"/>
                </a:cubicBezTo>
                <a:cubicBezTo>
                  <a:pt x="490307" y="2529914"/>
                  <a:pt x="399020" y="2497834"/>
                  <a:pt x="472966" y="2522482"/>
                </a:cubicBezTo>
                <a:cubicBezTo>
                  <a:pt x="598276" y="2606023"/>
                  <a:pt x="514408" y="2558911"/>
                  <a:pt x="851338" y="2532993"/>
                </a:cubicBezTo>
                <a:cubicBezTo>
                  <a:pt x="923349" y="2527454"/>
                  <a:pt x="898764" y="2507430"/>
                  <a:pt x="956442" y="2490951"/>
                </a:cubicBezTo>
                <a:cubicBezTo>
                  <a:pt x="990795" y="2481136"/>
                  <a:pt x="1027650" y="2481229"/>
                  <a:pt x="1061545" y="2469931"/>
                </a:cubicBezTo>
                <a:cubicBezTo>
                  <a:pt x="1082566" y="2462924"/>
                  <a:pt x="1102751" y="2452553"/>
                  <a:pt x="1124607" y="2448910"/>
                </a:cubicBezTo>
                <a:cubicBezTo>
                  <a:pt x="1174170" y="2440650"/>
                  <a:pt x="1185803" y="2440434"/>
                  <a:pt x="1229711" y="2427889"/>
                </a:cubicBezTo>
                <a:cubicBezTo>
                  <a:pt x="1291141" y="2410337"/>
                  <a:pt x="1229378" y="2423292"/>
                  <a:pt x="1303283" y="2406868"/>
                </a:cubicBezTo>
                <a:cubicBezTo>
                  <a:pt x="1320722" y="2402993"/>
                  <a:pt x="1338504" y="2400691"/>
                  <a:pt x="1355835" y="2396358"/>
                </a:cubicBezTo>
                <a:cubicBezTo>
                  <a:pt x="1366583" y="2393671"/>
                  <a:pt x="1376502" y="2388021"/>
                  <a:pt x="1387366" y="2385848"/>
                </a:cubicBezTo>
                <a:cubicBezTo>
                  <a:pt x="1411658" y="2380990"/>
                  <a:pt x="1436565" y="2379769"/>
                  <a:pt x="1460938" y="2375337"/>
                </a:cubicBezTo>
                <a:cubicBezTo>
                  <a:pt x="1506115" y="2367123"/>
                  <a:pt x="1495115" y="2365573"/>
                  <a:pt x="1534511" y="2354317"/>
                </a:cubicBezTo>
                <a:cubicBezTo>
                  <a:pt x="1548400" y="2350349"/>
                  <a:pt x="1562538" y="2347310"/>
                  <a:pt x="1576552" y="2343806"/>
                </a:cubicBezTo>
                <a:lnTo>
                  <a:pt x="1639614" y="2301765"/>
                </a:lnTo>
                <a:cubicBezTo>
                  <a:pt x="1650124" y="2294758"/>
                  <a:pt x="1659161" y="2284738"/>
                  <a:pt x="1671145" y="2280744"/>
                </a:cubicBezTo>
                <a:lnTo>
                  <a:pt x="1734207" y="2259724"/>
                </a:lnTo>
                <a:cubicBezTo>
                  <a:pt x="1834793" y="2159138"/>
                  <a:pt x="1706005" y="2278526"/>
                  <a:pt x="1797269" y="2217682"/>
                </a:cubicBezTo>
                <a:cubicBezTo>
                  <a:pt x="1848926" y="2183243"/>
                  <a:pt x="1811041" y="2193399"/>
                  <a:pt x="1849821" y="2154620"/>
                </a:cubicBezTo>
                <a:cubicBezTo>
                  <a:pt x="1858753" y="2145688"/>
                  <a:pt x="1871648" y="2141687"/>
                  <a:pt x="1881352" y="2133600"/>
                </a:cubicBezTo>
                <a:cubicBezTo>
                  <a:pt x="1892771" y="2124084"/>
                  <a:pt x="1902373" y="2112579"/>
                  <a:pt x="1912883" y="2102068"/>
                </a:cubicBezTo>
                <a:cubicBezTo>
                  <a:pt x="1951220" y="1987063"/>
                  <a:pt x="1890077" y="2161266"/>
                  <a:pt x="1944414" y="2039006"/>
                </a:cubicBezTo>
                <a:cubicBezTo>
                  <a:pt x="1953413" y="2018758"/>
                  <a:pt x="1958428" y="1996965"/>
                  <a:pt x="1965435" y="1975944"/>
                </a:cubicBezTo>
                <a:lnTo>
                  <a:pt x="1986456" y="1912882"/>
                </a:lnTo>
                <a:lnTo>
                  <a:pt x="1996966" y="1881351"/>
                </a:lnTo>
                <a:cubicBezTo>
                  <a:pt x="2000469" y="1870841"/>
                  <a:pt x="2005303" y="1860684"/>
                  <a:pt x="2007476" y="1849820"/>
                </a:cubicBezTo>
                <a:cubicBezTo>
                  <a:pt x="2013644" y="1818981"/>
                  <a:pt x="2016379" y="1794013"/>
                  <a:pt x="2028497" y="1765737"/>
                </a:cubicBezTo>
                <a:cubicBezTo>
                  <a:pt x="2034669" y="1751336"/>
                  <a:pt x="2042511" y="1737710"/>
                  <a:pt x="2049518" y="1723696"/>
                </a:cubicBezTo>
                <a:cubicBezTo>
                  <a:pt x="2066250" y="1656765"/>
                  <a:pt x="2070538" y="1649211"/>
                  <a:pt x="2070538" y="1555531"/>
                </a:cubicBezTo>
                <a:cubicBezTo>
                  <a:pt x="2070538" y="1415349"/>
                  <a:pt x="2066117" y="1275166"/>
                  <a:pt x="2060028" y="1135117"/>
                </a:cubicBezTo>
                <a:cubicBezTo>
                  <a:pt x="2059453" y="1121889"/>
                  <a:pt x="2042908" y="1036405"/>
                  <a:pt x="2039007" y="1019503"/>
                </a:cubicBezTo>
                <a:cubicBezTo>
                  <a:pt x="2032511" y="991353"/>
                  <a:pt x="2027123" y="962827"/>
                  <a:pt x="2017987" y="935420"/>
                </a:cubicBezTo>
                <a:cubicBezTo>
                  <a:pt x="2014483" y="924910"/>
                  <a:pt x="2012431" y="913798"/>
                  <a:pt x="2007476" y="903889"/>
                </a:cubicBezTo>
                <a:cubicBezTo>
                  <a:pt x="2001827" y="892591"/>
                  <a:pt x="1992105" y="883656"/>
                  <a:pt x="1986456" y="872358"/>
                </a:cubicBezTo>
                <a:cubicBezTo>
                  <a:pt x="1981501" y="862449"/>
                  <a:pt x="1980900" y="850736"/>
                  <a:pt x="1975945" y="840827"/>
                </a:cubicBezTo>
                <a:cubicBezTo>
                  <a:pt x="1970296" y="829529"/>
                  <a:pt x="1960574" y="820594"/>
                  <a:pt x="1954925" y="809296"/>
                </a:cubicBezTo>
                <a:cubicBezTo>
                  <a:pt x="1949970" y="799387"/>
                  <a:pt x="1949369" y="787674"/>
                  <a:pt x="1944414" y="777765"/>
                </a:cubicBezTo>
                <a:cubicBezTo>
                  <a:pt x="1938765" y="766467"/>
                  <a:pt x="1929043" y="757532"/>
                  <a:pt x="1923394" y="746234"/>
                </a:cubicBezTo>
                <a:cubicBezTo>
                  <a:pt x="1918439" y="736325"/>
                  <a:pt x="1918263" y="724388"/>
                  <a:pt x="1912883" y="714703"/>
                </a:cubicBezTo>
                <a:cubicBezTo>
                  <a:pt x="1900614" y="692619"/>
                  <a:pt x="1884856" y="672662"/>
                  <a:pt x="1870842" y="651641"/>
                </a:cubicBezTo>
                <a:lnTo>
                  <a:pt x="1828800" y="588579"/>
                </a:lnTo>
                <a:lnTo>
                  <a:pt x="1786759" y="525517"/>
                </a:lnTo>
                <a:cubicBezTo>
                  <a:pt x="1779752" y="515007"/>
                  <a:pt x="1774670" y="502918"/>
                  <a:pt x="1765738" y="493986"/>
                </a:cubicBezTo>
                <a:cubicBezTo>
                  <a:pt x="1755228" y="483476"/>
                  <a:pt x="1743332" y="474188"/>
                  <a:pt x="1734207" y="462455"/>
                </a:cubicBezTo>
                <a:cubicBezTo>
                  <a:pt x="1718697" y="442513"/>
                  <a:pt x="1712377" y="414551"/>
                  <a:pt x="1692166" y="399393"/>
                </a:cubicBezTo>
                <a:cubicBezTo>
                  <a:pt x="1678152" y="388883"/>
                  <a:pt x="1662511" y="380248"/>
                  <a:pt x="1650125" y="367862"/>
                </a:cubicBezTo>
                <a:cubicBezTo>
                  <a:pt x="1590702" y="308439"/>
                  <a:pt x="1677254" y="360407"/>
                  <a:pt x="1587063" y="315310"/>
                </a:cubicBezTo>
                <a:cubicBezTo>
                  <a:pt x="1583559" y="304800"/>
                  <a:pt x="1584386" y="291613"/>
                  <a:pt x="1576552" y="283779"/>
                </a:cubicBezTo>
                <a:cubicBezTo>
                  <a:pt x="1568718" y="275945"/>
                  <a:pt x="1554930" y="278223"/>
                  <a:pt x="1545021" y="273268"/>
                </a:cubicBezTo>
                <a:cubicBezTo>
                  <a:pt x="1533723" y="267619"/>
                  <a:pt x="1525033" y="257378"/>
                  <a:pt x="1513490" y="252248"/>
                </a:cubicBezTo>
                <a:cubicBezTo>
                  <a:pt x="1493242" y="243249"/>
                  <a:pt x="1450428" y="231227"/>
                  <a:pt x="1450428" y="231227"/>
                </a:cubicBezTo>
                <a:cubicBezTo>
                  <a:pt x="1400403" y="197876"/>
                  <a:pt x="1438557" y="218206"/>
                  <a:pt x="1376856" y="199696"/>
                </a:cubicBezTo>
                <a:cubicBezTo>
                  <a:pt x="1355633" y="193329"/>
                  <a:pt x="1334815" y="185682"/>
                  <a:pt x="1313794" y="178675"/>
                </a:cubicBezTo>
                <a:lnTo>
                  <a:pt x="1282263" y="168165"/>
                </a:lnTo>
                <a:cubicBezTo>
                  <a:pt x="1271753" y="164662"/>
                  <a:pt x="1261480" y="160342"/>
                  <a:pt x="1250732" y="157655"/>
                </a:cubicBezTo>
                <a:cubicBezTo>
                  <a:pt x="1236718" y="154151"/>
                  <a:pt x="1222526" y="151295"/>
                  <a:pt x="1208690" y="147144"/>
                </a:cubicBezTo>
                <a:cubicBezTo>
                  <a:pt x="1187467" y="140777"/>
                  <a:pt x="1145628" y="126124"/>
                  <a:pt x="1145628" y="126124"/>
                </a:cubicBezTo>
                <a:cubicBezTo>
                  <a:pt x="1095661" y="92812"/>
                  <a:pt x="1126079" y="109097"/>
                  <a:pt x="1051035" y="84082"/>
                </a:cubicBezTo>
                <a:lnTo>
                  <a:pt x="1019504" y="73572"/>
                </a:lnTo>
                <a:cubicBezTo>
                  <a:pt x="969479" y="40222"/>
                  <a:pt x="1007632" y="60551"/>
                  <a:pt x="945932" y="42041"/>
                </a:cubicBezTo>
                <a:cubicBezTo>
                  <a:pt x="924708" y="35674"/>
                  <a:pt x="903890" y="28027"/>
                  <a:pt x="882869" y="21020"/>
                </a:cubicBezTo>
                <a:cubicBezTo>
                  <a:pt x="872359" y="17517"/>
                  <a:pt x="862202" y="12683"/>
                  <a:pt x="851338" y="10510"/>
                </a:cubicBezTo>
                <a:lnTo>
                  <a:pt x="798787" y="0"/>
                </a:lnTo>
                <a:cubicBezTo>
                  <a:pt x="742732" y="3503"/>
                  <a:pt x="686477" y="4631"/>
                  <a:pt x="630621" y="10510"/>
                </a:cubicBezTo>
                <a:cubicBezTo>
                  <a:pt x="619603" y="11670"/>
                  <a:pt x="608590" y="15320"/>
                  <a:pt x="599090" y="21020"/>
                </a:cubicBezTo>
                <a:cubicBezTo>
                  <a:pt x="590593" y="26118"/>
                  <a:pt x="595586" y="31531"/>
                  <a:pt x="578069" y="42041"/>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61184" y="2110677"/>
            <a:ext cx="3616692" cy="3368933"/>
            <a:chOff x="345200" y="3040813"/>
            <a:chExt cx="3616692" cy="3368933"/>
          </a:xfrm>
        </p:grpSpPr>
        <p:cxnSp>
          <p:nvCxnSpPr>
            <p:cNvPr id="24" name="直接连接符 23"/>
            <p:cNvCxnSpPr/>
            <p:nvPr/>
          </p:nvCxnSpPr>
          <p:spPr>
            <a:xfrm>
              <a:off x="1294892" y="3040813"/>
              <a:ext cx="2590800" cy="2514600"/>
            </a:xfrm>
            <a:prstGeom prst="line">
              <a:avLst/>
            </a:prstGeom>
            <a:ln w="19050">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5" name="TextBox 12"/>
            <p:cNvSpPr txBox="1"/>
            <p:nvPr/>
          </p:nvSpPr>
          <p:spPr>
            <a:xfrm>
              <a:off x="1980692" y="4378026"/>
              <a:ext cx="848309" cy="461665"/>
            </a:xfrm>
            <a:prstGeom prst="rect">
              <a:avLst/>
            </a:prstGeom>
            <a:noFill/>
          </p:spPr>
          <p:txBody>
            <a:bodyPr wrap="none" rtlCol="0">
              <a:spAutoFit/>
            </a:bodyPr>
            <a:lstStyle/>
            <a:p>
              <a:r>
                <a:rPr lang="en-AU" altLang="zh-CN" sz="2400" b="1" dirty="0" smtClean="0">
                  <a:solidFill>
                    <a:srgbClr val="002060"/>
                  </a:solidFill>
                  <a:latin typeface="Times New Roman" panose="02020603050405020304" pitchFamily="18" charset="0"/>
                  <a:cs typeface="Times New Roman" panose="02020603050405020304" pitchFamily="18" charset="0"/>
                </a:rPr>
                <a:t>AND</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345200" y="3082626"/>
              <a:ext cx="3616692" cy="3327120"/>
              <a:chOff x="650508" y="2632613"/>
              <a:chExt cx="3616692" cy="3327120"/>
            </a:xfrm>
          </p:grpSpPr>
          <p:cxnSp>
            <p:nvCxnSpPr>
              <p:cNvPr id="27" name="直接箭头连接符 26"/>
              <p:cNvCxnSpPr/>
              <p:nvPr/>
            </p:nvCxnSpPr>
            <p:spPr>
              <a:xfrm>
                <a:off x="1066800" y="5452013"/>
                <a:ext cx="3200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342900" y="4041519"/>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9" name="TextBox 6"/>
              <p:cNvSpPr txBox="1"/>
              <p:nvPr/>
            </p:nvSpPr>
            <p:spPr>
              <a:xfrm>
                <a:off x="1567190" y="3089813"/>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0" name="TextBox 7"/>
              <p:cNvSpPr txBox="1"/>
              <p:nvPr/>
            </p:nvSpPr>
            <p:spPr>
              <a:xfrm>
                <a:off x="3048000" y="3089813"/>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1" name="TextBox 8"/>
              <p:cNvSpPr txBox="1"/>
              <p:nvPr/>
            </p:nvSpPr>
            <p:spPr>
              <a:xfrm>
                <a:off x="3445798" y="3089813"/>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1</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2" name="TextBox 9"/>
              <p:cNvSpPr txBox="1"/>
              <p:nvPr/>
            </p:nvSpPr>
            <p:spPr>
              <a:xfrm>
                <a:off x="3319790" y="4930281"/>
                <a:ext cx="338554" cy="461665"/>
              </a:xfrm>
              <a:prstGeom prst="rect">
                <a:avLst/>
              </a:prstGeom>
              <a:noFill/>
              <a:ln w="19050">
                <a:solidFill>
                  <a:srgbClr val="FF0000"/>
                </a:solidFill>
              </a:ln>
            </p:spPr>
            <p:txBody>
              <a:bodyPr wrap="none" rtlCol="0">
                <a:spAutoFit/>
              </a:bodyPr>
              <a:lstStyle/>
              <a:p>
                <a:r>
                  <a:rPr lang="en-AU" altLang="zh-CN" sz="2400" b="1" dirty="0" smtClean="0">
                    <a:solidFill>
                      <a:srgbClr val="000000"/>
                    </a:solidFill>
                    <a:latin typeface="Times New Roman" panose="02020603050405020304" pitchFamily="18" charset="0"/>
                    <a:cs typeface="Times New Roman" panose="02020603050405020304" pitchFamily="18" charset="0"/>
                  </a:rPr>
                  <a:t>0</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sp>
            <p:nvSpPr>
              <p:cNvPr id="33" name="TextBox 22"/>
              <p:cNvSpPr txBox="1"/>
              <p:nvPr/>
            </p:nvSpPr>
            <p:spPr>
              <a:xfrm>
                <a:off x="2296874" y="5498068"/>
                <a:ext cx="646331" cy="461665"/>
              </a:xfrm>
              <a:prstGeom prst="rect">
                <a:avLst/>
              </a:prstGeom>
              <a:noFill/>
            </p:spPr>
            <p:txBody>
              <a:bodyPr wrap="none" rtlCol="0">
                <a:spAutoFit/>
              </a:bodyPr>
              <a:lstStyle/>
              <a:p>
                <a:r>
                  <a:rPr lang="en-AU" altLang="zh-CN" sz="2400" b="1" dirty="0" smtClean="0">
                    <a:solidFill>
                      <a:srgbClr val="92D050"/>
                    </a:solidFill>
                    <a:latin typeface="Times New Roman" panose="02020603050405020304" pitchFamily="18" charset="0"/>
                    <a:cs typeface="Times New Roman" panose="02020603050405020304" pitchFamily="18" charset="0"/>
                  </a:rPr>
                  <a:t>OR</a:t>
                </a:r>
                <a:endParaRPr lang="zh-CN" altLang="en-US" sz="2400" b="1" dirty="0">
                  <a:solidFill>
                    <a:srgbClr val="92D050"/>
                  </a:solidFill>
                  <a:latin typeface="Times New Roman" panose="02020603050405020304" pitchFamily="18" charset="0"/>
                  <a:cs typeface="Times New Roman" panose="02020603050405020304" pitchFamily="18" charset="0"/>
                </a:endParaRPr>
              </a:p>
            </p:txBody>
          </p:sp>
          <p:sp>
            <p:nvSpPr>
              <p:cNvPr id="34" name="TextBox 23"/>
              <p:cNvSpPr txBox="1"/>
              <p:nvPr/>
            </p:nvSpPr>
            <p:spPr>
              <a:xfrm rot="16200000">
                <a:off x="339365" y="3658835"/>
                <a:ext cx="1083951" cy="461665"/>
              </a:xfrm>
              <a:prstGeom prst="rect">
                <a:avLst/>
              </a:prstGeom>
              <a:noFill/>
            </p:spPr>
            <p:txBody>
              <a:bodyPr wrap="none" rtlCol="0">
                <a:spAutoFit/>
              </a:bodyPr>
              <a:lstStyle/>
              <a:p>
                <a:r>
                  <a:rPr lang="en-AU" altLang="zh-CN" sz="2400" b="1" dirty="0" smtClean="0">
                    <a:solidFill>
                      <a:srgbClr val="7030A0"/>
                    </a:solidFill>
                    <a:latin typeface="Times New Roman" panose="02020603050405020304" pitchFamily="18" charset="0"/>
                    <a:cs typeface="Times New Roman" panose="02020603050405020304" pitchFamily="18" charset="0"/>
                  </a:rPr>
                  <a:t>NAND</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grpSp>
        <p:cxnSp>
          <p:nvCxnSpPr>
            <p:cNvPr id="36" name="直接箭头连接符 35"/>
            <p:cNvCxnSpPr/>
            <p:nvPr/>
          </p:nvCxnSpPr>
          <p:spPr>
            <a:xfrm rot="5400000" flipH="1" flipV="1">
              <a:off x="2171192" y="3612313"/>
              <a:ext cx="381000" cy="304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0"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46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465093-4AEB-4F6C-9087-BA9C6B6BBFB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22</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pic>
        <p:nvPicPr>
          <p:cNvPr id="6" name="Picture 4" descr="http://www.mdpi.com/sensors/sensors-13-15613/article_deploy/html/images/sensors-13-15613f7-1024.png"/>
          <p:cNvPicPr>
            <a:picLocks noChangeAspect="1" noChangeArrowheads="1"/>
          </p:cNvPicPr>
          <p:nvPr/>
        </p:nvPicPr>
        <p:blipFill>
          <a:blip r:embed="rId2" cstate="print"/>
          <a:srcRect/>
          <a:stretch>
            <a:fillRect/>
          </a:stretch>
        </p:blipFill>
        <p:spPr bwMode="auto">
          <a:xfrm>
            <a:off x="531003" y="1254821"/>
            <a:ext cx="7984347" cy="4046754"/>
          </a:xfrm>
          <a:prstGeom prst="rect">
            <a:avLst/>
          </a:prstGeom>
          <a:noFill/>
        </p:spPr>
      </p:pic>
      <p:sp>
        <p:nvSpPr>
          <p:cNvPr id="7"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1951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0F0676-0BC5-4E25-9A94-495729427E65}"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23</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Oval 4"/>
          <p:cNvSpPr/>
          <p:nvPr/>
        </p:nvSpPr>
        <p:spPr>
          <a:xfrm>
            <a:off x="2571712" y="1941431"/>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Oval 5"/>
          <p:cNvSpPr/>
          <p:nvPr/>
        </p:nvSpPr>
        <p:spPr>
          <a:xfrm>
            <a:off x="1352512" y="1179431"/>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Oval 6"/>
          <p:cNvSpPr/>
          <p:nvPr/>
        </p:nvSpPr>
        <p:spPr>
          <a:xfrm>
            <a:off x="1352512" y="1712831"/>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Oval 7"/>
          <p:cNvSpPr/>
          <p:nvPr/>
        </p:nvSpPr>
        <p:spPr>
          <a:xfrm>
            <a:off x="1352512" y="3465431"/>
            <a:ext cx="304800" cy="3048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9" name="Straight Arrow Connector 9"/>
          <p:cNvCxnSpPr>
            <a:stCxn id="6" idx="6"/>
            <a:endCxn id="5" idx="2"/>
          </p:cNvCxnSpPr>
          <p:nvPr/>
        </p:nvCxnSpPr>
        <p:spPr>
          <a:xfrm>
            <a:off x="1657312" y="1331831"/>
            <a:ext cx="914400" cy="9525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1"/>
          <p:cNvCxnSpPr>
            <a:stCxn id="7" idx="6"/>
            <a:endCxn id="5" idx="2"/>
          </p:cNvCxnSpPr>
          <p:nvPr/>
        </p:nvCxnSpPr>
        <p:spPr>
          <a:xfrm>
            <a:off x="1657312" y="1865231"/>
            <a:ext cx="914400" cy="4191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3"/>
          <p:cNvCxnSpPr>
            <a:stCxn id="8" idx="7"/>
            <a:endCxn id="5" idx="2"/>
          </p:cNvCxnSpPr>
          <p:nvPr/>
        </p:nvCxnSpPr>
        <p:spPr>
          <a:xfrm rot="5400000" flipH="1" flipV="1">
            <a:off x="1479325" y="2417682"/>
            <a:ext cx="1225737" cy="95903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2912" y="1103231"/>
            <a:ext cx="44114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extBox 12"/>
          <p:cNvSpPr txBox="1"/>
          <p:nvPr/>
        </p:nvSpPr>
        <p:spPr>
          <a:xfrm>
            <a:off x="742912" y="1636631"/>
            <a:ext cx="44114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TextBox 13"/>
          <p:cNvSpPr txBox="1"/>
          <p:nvPr/>
        </p:nvSpPr>
        <p:spPr>
          <a:xfrm>
            <a:off x="742912" y="3400899"/>
            <a:ext cx="452368" cy="461665"/>
          </a:xfrm>
          <a:prstGeom prst="rect">
            <a:avLst/>
          </a:prstGeom>
          <a:noFill/>
        </p:spPr>
        <p:txBody>
          <a:bodyPr wrap="none" rtlCol="0">
            <a:spAutoFit/>
          </a:bodyPr>
          <a:lstStyle/>
          <a:p>
            <a:r>
              <a:rPr lang="en-US" sz="2400" b="1"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x</a:t>
            </a:r>
            <a:r>
              <a:rPr lang="en-US" sz="2400" b="1" baseline="-25000"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TextBox 14"/>
          <p:cNvSpPr txBox="1"/>
          <p:nvPr/>
        </p:nvSpPr>
        <p:spPr>
          <a:xfrm>
            <a:off x="1657312" y="1103231"/>
            <a:ext cx="51007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TextBox 15"/>
          <p:cNvSpPr txBox="1"/>
          <p:nvPr/>
        </p:nvSpPr>
        <p:spPr>
          <a:xfrm>
            <a:off x="1657312" y="1636631"/>
            <a:ext cx="51007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TextBox 16"/>
          <p:cNvSpPr txBox="1"/>
          <p:nvPr/>
        </p:nvSpPr>
        <p:spPr>
          <a:xfrm>
            <a:off x="1657312" y="2703431"/>
            <a:ext cx="521297" cy="461665"/>
          </a:xfrm>
          <a:prstGeom prst="rect">
            <a:avLst/>
          </a:prstGeom>
          <a:noFill/>
        </p:spPr>
        <p:txBody>
          <a:bodyPr wrap="none" rtlCol="0">
            <a:spAutoFit/>
          </a:bodyPr>
          <a:lstStyle/>
          <a:p>
            <a:r>
              <a:rPr lang="en-US" sz="2400" b="1"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400" b="1" baseline="-25000" dirty="0" err="1"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TextBox 17"/>
          <p:cNvSpPr txBox="1"/>
          <p:nvPr/>
        </p:nvSpPr>
        <p:spPr>
          <a:xfrm>
            <a:off x="819112" y="2246231"/>
            <a:ext cx="228600" cy="1200329"/>
          </a:xfrm>
          <a:prstGeom prst="rect">
            <a:avLst/>
          </a:prstGeom>
          <a:noFill/>
        </p:spPr>
        <p:txBody>
          <a:bodyPr wrap="square" rtlCol="0">
            <a:spAutoFit/>
          </a:bodyPr>
          <a:lstStyle/>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p>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Oval 21"/>
          <p:cNvSpPr/>
          <p:nvPr/>
        </p:nvSpPr>
        <p:spPr>
          <a:xfrm>
            <a:off x="4400512" y="1941431"/>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0" name="Straight Arrow Connector 23"/>
          <p:cNvCxnSpPr>
            <a:stCxn id="5" idx="6"/>
            <a:endCxn id="19" idx="2"/>
          </p:cNvCxnSpPr>
          <p:nvPr/>
        </p:nvCxnSpPr>
        <p:spPr>
          <a:xfrm>
            <a:off x="3257512" y="2284331"/>
            <a:ext cx="1143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37"/>
          <p:cNvCxnSpPr>
            <a:stCxn id="19" idx="6"/>
          </p:cNvCxnSpPr>
          <p:nvPr/>
        </p:nvCxnSpPr>
        <p:spPr>
          <a:xfrm>
            <a:off x="5086312" y="2284331"/>
            <a:ext cx="900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42"/>
          <p:cNvCxnSpPr>
            <a:endCxn id="5" idx="2"/>
          </p:cNvCxnSpPr>
          <p:nvPr/>
        </p:nvCxnSpPr>
        <p:spPr>
          <a:xfrm rot="5400000">
            <a:off x="2095462" y="1808081"/>
            <a:ext cx="9525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3" name="TextBox 26"/>
          <p:cNvSpPr txBox="1"/>
          <p:nvPr/>
        </p:nvSpPr>
        <p:spPr>
          <a:xfrm>
            <a:off x="2571712" y="1419699"/>
            <a:ext cx="510076" cy="461665"/>
          </a:xfrm>
          <a:prstGeom prst="rect">
            <a:avLst/>
          </a:prstGeom>
          <a:noFill/>
        </p:spPr>
        <p:txBody>
          <a:bodyPr wrap="none" rtlCol="0">
            <a:spAutoFit/>
          </a:bodyPr>
          <a:lstStyle/>
          <a:p>
            <a:r>
              <a:rPr 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w</a:t>
            </a:r>
            <a:r>
              <a:rPr lang="en-US" sz="2400" b="1" baseline="-250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lang="en-US" sz="2400" b="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Box 27"/>
          <p:cNvSpPr txBox="1"/>
          <p:nvPr/>
        </p:nvSpPr>
        <p:spPr>
          <a:xfrm>
            <a:off x="2266912" y="950831"/>
            <a:ext cx="768159" cy="461665"/>
          </a:xfrm>
          <a:prstGeom prst="rect">
            <a:avLst/>
          </a:prstGeom>
          <a:noFill/>
        </p:spPr>
        <p:txBody>
          <a:bodyPr wrap="none" rtlCol="0">
            <a:spAutoFit/>
          </a:bodyPr>
          <a:lstStyle/>
          <a:p>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x</a:t>
            </a:r>
            <a:r>
              <a:rPr lang="en-US" sz="2400" b="1" baseline="-25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sz="2400" b="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25" name="Object 45"/>
          <p:cNvGraphicFramePr>
            <a:graphicFrameLocks noChangeAspect="1"/>
          </p:cNvGraphicFramePr>
          <p:nvPr>
            <p:extLst>
              <p:ext uri="{D42A27DB-BD31-4B8C-83A1-F6EECF244321}">
                <p14:modId xmlns:p14="http://schemas.microsoft.com/office/powerpoint/2010/main" val="542550891"/>
              </p:ext>
            </p:extLst>
          </p:nvPr>
        </p:nvGraphicFramePr>
        <p:xfrm>
          <a:off x="2438362" y="2551032"/>
          <a:ext cx="1969015" cy="930088"/>
        </p:xfrm>
        <a:graphic>
          <a:graphicData uri="http://schemas.openxmlformats.org/presentationml/2006/ole">
            <mc:AlternateContent xmlns:mc="http://schemas.openxmlformats.org/markup-compatibility/2006">
              <mc:Choice xmlns:v="urn:schemas-microsoft-com:vml" Requires="v">
                <p:oleObj spid="_x0000_s7668" name="公式" r:id="rId3" imgW="914400" imgH="431800" progId="">
                  <p:embed/>
                </p:oleObj>
              </mc:Choice>
              <mc:Fallback>
                <p:oleObj name="公式" r:id="rId3" imgW="914400" imgH="431800" progId="">
                  <p:embed/>
                  <p:pic>
                    <p:nvPicPr>
                      <p:cNvPr id="0" name="Picture 4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62" y="2551032"/>
                        <a:ext cx="1969015" cy="93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6"/>
          <p:cNvGraphicFramePr>
            <a:graphicFrameLocks noChangeAspect="1"/>
          </p:cNvGraphicFramePr>
          <p:nvPr>
            <p:extLst>
              <p:ext uri="{D42A27DB-BD31-4B8C-83A1-F6EECF244321}">
                <p14:modId xmlns:p14="http://schemas.microsoft.com/office/powerpoint/2010/main" val="546152860"/>
              </p:ext>
            </p:extLst>
          </p:nvPr>
        </p:nvGraphicFramePr>
        <p:xfrm>
          <a:off x="5986312" y="1903331"/>
          <a:ext cx="2529038" cy="762000"/>
        </p:xfrm>
        <a:graphic>
          <a:graphicData uri="http://schemas.openxmlformats.org/presentationml/2006/ole">
            <mc:AlternateContent xmlns:mc="http://schemas.openxmlformats.org/markup-compatibility/2006">
              <mc:Choice xmlns:v="urn:schemas-microsoft-com:vml" Requires="v">
                <p:oleObj spid="_x0000_s7669" name="公式" r:id="rId5" imgW="1307532" imgH="393529" progId="">
                  <p:embed/>
                </p:oleObj>
              </mc:Choice>
              <mc:Fallback>
                <p:oleObj name="公式" r:id="rId5" imgW="1307532" imgH="393529" progId="">
                  <p:embed/>
                  <p:pic>
                    <p:nvPicPr>
                      <p:cNvPr id="0" name="Picture 4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6312" y="1903331"/>
                        <a:ext cx="252903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7" name="直接连接符 26"/>
          <p:cNvCxnSpPr/>
          <p:nvPr/>
        </p:nvCxnSpPr>
        <p:spPr>
          <a:xfrm>
            <a:off x="4476712" y="2398631"/>
            <a:ext cx="457200" cy="1588"/>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flipH="1" flipV="1">
            <a:off x="4439406" y="2284331"/>
            <a:ext cx="533400"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10800000" flipV="1">
            <a:off x="4552912" y="2170031"/>
            <a:ext cx="304800" cy="228600"/>
          </a:xfrm>
          <a:prstGeom prst="curvedConnector3">
            <a:avLst>
              <a:gd name="adj1" fmla="val 50000"/>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0" name="对象 29"/>
          <p:cNvGraphicFramePr>
            <a:graphicFrameLocks noChangeAspect="1"/>
          </p:cNvGraphicFramePr>
          <p:nvPr>
            <p:extLst>
              <p:ext uri="{D42A27DB-BD31-4B8C-83A1-F6EECF244321}">
                <p14:modId xmlns:p14="http://schemas.microsoft.com/office/powerpoint/2010/main" val="1311012145"/>
              </p:ext>
            </p:extLst>
          </p:nvPr>
        </p:nvGraphicFramePr>
        <p:xfrm>
          <a:off x="609600" y="4708837"/>
          <a:ext cx="4848665" cy="1042378"/>
        </p:xfrm>
        <a:graphic>
          <a:graphicData uri="http://schemas.openxmlformats.org/presentationml/2006/ole">
            <mc:AlternateContent xmlns:mc="http://schemas.openxmlformats.org/markup-compatibility/2006">
              <mc:Choice xmlns:v="urn:schemas-microsoft-com:vml" Requires="v">
                <p:oleObj spid="_x0000_s7670" name="Equation" r:id="rId7" imgW="3035300" imgH="635000" progId="Equation.KSEE3">
                  <p:embed/>
                </p:oleObj>
              </mc:Choice>
              <mc:Fallback>
                <p:oleObj name="Equation" r:id="rId7" imgW="3035300" imgH="635000" progId="Equation.KSEE3">
                  <p:embed/>
                  <p:pic>
                    <p:nvPicPr>
                      <p:cNvPr id="0" name="Picture 4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708837"/>
                        <a:ext cx="4848665" cy="1042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6" descr="File:Logistic-curve.svg"/>
          <p:cNvPicPr>
            <a:picLocks noChangeAspect="1" noChangeArrowheads="1"/>
          </p:cNvPicPr>
          <p:nvPr/>
        </p:nvPicPr>
        <p:blipFill>
          <a:blip r:embed="rId9" cstate="print"/>
          <a:srcRect/>
          <a:stretch>
            <a:fillRect/>
          </a:stretch>
        </p:blipFill>
        <p:spPr bwMode="auto">
          <a:xfrm>
            <a:off x="5598352" y="3663460"/>
            <a:ext cx="3240848" cy="2160565"/>
          </a:xfrm>
          <a:prstGeom prst="rect">
            <a:avLst/>
          </a:prstGeom>
          <a:noFill/>
        </p:spPr>
      </p:pic>
      <p:sp>
        <p:nvSpPr>
          <p:cNvPr id="32"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050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0B9BF1-F333-493D-8A1D-666BF56C59D6}"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24</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150635435"/>
              </p:ext>
            </p:extLst>
          </p:nvPr>
        </p:nvGraphicFramePr>
        <p:xfrm>
          <a:off x="4037986" y="886437"/>
          <a:ext cx="2077063" cy="969297"/>
        </p:xfrm>
        <a:graphic>
          <a:graphicData uri="http://schemas.openxmlformats.org/presentationml/2006/ole">
            <mc:AlternateContent xmlns:mc="http://schemas.openxmlformats.org/markup-compatibility/2006">
              <mc:Choice xmlns:v="urn:schemas-microsoft-com:vml" Requires="v">
                <p:oleObj spid="_x0000_s8692" name="Equation" r:id="rId3" imgW="952087" imgH="444307" progId="Equation.KSEE3">
                  <p:embed/>
                </p:oleObj>
              </mc:Choice>
              <mc:Fallback>
                <p:oleObj name="Equation" r:id="rId3" imgW="952087" imgH="444307" progId="Equation.KSEE3">
                  <p:embed/>
                  <p:pic>
                    <p:nvPicPr>
                      <p:cNvPr id="0" name="Picture 4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7986" y="886437"/>
                        <a:ext cx="2077063" cy="969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60679763"/>
              </p:ext>
            </p:extLst>
          </p:nvPr>
        </p:nvGraphicFramePr>
        <p:xfrm>
          <a:off x="522573" y="861621"/>
          <a:ext cx="3259779" cy="915971"/>
        </p:xfrm>
        <a:graphic>
          <a:graphicData uri="http://schemas.openxmlformats.org/presentationml/2006/ole">
            <mc:AlternateContent xmlns:mc="http://schemas.openxmlformats.org/markup-compatibility/2006">
              <mc:Choice xmlns:v="urn:schemas-microsoft-com:vml" Requires="v">
                <p:oleObj spid="_x0000_s8693" name="Equation" r:id="rId5" imgW="1536700" imgH="431800" progId="Equation.KSEE3">
                  <p:embed/>
                </p:oleObj>
              </mc:Choice>
              <mc:Fallback>
                <p:oleObj name="Equation" r:id="rId5" imgW="1536700" imgH="431800" progId="Equation.KSEE3">
                  <p:embed/>
                  <p:pic>
                    <p:nvPicPr>
                      <p:cNvPr id="0" name="Picture 4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73" y="861621"/>
                        <a:ext cx="3259779" cy="9159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9"/>
          <p:cNvSpPr txBox="1"/>
          <p:nvPr/>
        </p:nvSpPr>
        <p:spPr>
          <a:xfrm>
            <a:off x="417632" y="2955601"/>
            <a:ext cx="7952818" cy="3585158"/>
          </a:xfrm>
          <a:prstGeom prst="rect">
            <a:avLst/>
          </a:prstGeom>
          <a:noFill/>
        </p:spPr>
        <p:txBody>
          <a:bodyPr wrap="none" rtlCol="0">
            <a:noAutofit/>
          </a:bodyPr>
          <a:lstStyle/>
          <a:p>
            <a:pPr>
              <a:lnSpc>
                <a:spcPct val="120000"/>
              </a:lnSpc>
              <a:buFont typeface="Arial" pitchFamily="34" charset="0"/>
              <a:buChar char="•"/>
            </a:pPr>
            <a:r>
              <a:rPr lang="en-AU" altLang="zh-CN" sz="20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AU"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ji</a:t>
            </a:r>
            <a:r>
              <a:rPr lang="en-AU"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个神经元的第</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i</a:t>
            </a: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个输入</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AU"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ji</a:t>
            </a:r>
            <a:r>
              <a:rPr lang="en-AU"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神经元的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a:latin typeface="Times New Roman" panose="02020603050405020304" pitchFamily="18" charset="0"/>
                <a:ea typeface="楷体" panose="02010609060101010101" pitchFamily="49" charset="-122"/>
                <a:cs typeface="Times New Roman" panose="02020603050405020304" pitchFamily="18" charset="0"/>
              </a:rPr>
              <a:t>i</a:t>
            </a:r>
            <a:r>
              <a:rPr lang="en-AU" altLang="zh-CN" sz="2400" b="1" i="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个权重</a:t>
            </a:r>
            <a:endPar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net</a:t>
            </a:r>
            <a:r>
              <a:rPr lang="en-AU"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j </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AU"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ji</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AU"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ji</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神经元的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输入</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o</a:t>
            </a:r>
            <a:r>
              <a:rPr lang="en-AU"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神经元的预测输出</a:t>
            </a:r>
            <a:endPar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err="1" smtClean="0">
                <a:latin typeface="Times New Roman" panose="02020603050405020304" pitchFamily="18" charset="0"/>
                <a:ea typeface="楷体" panose="02010609060101010101" pitchFamily="49" charset="-122"/>
                <a:cs typeface="Times New Roman" panose="02020603050405020304" pitchFamily="18" charset="0"/>
              </a:rPr>
              <a:t>t</a:t>
            </a:r>
            <a:r>
              <a:rPr lang="en-AU" altLang="zh-CN" sz="2400" b="1" baseline="-25000" dirty="0" err="1" smtClean="0">
                <a:latin typeface="Times New Roman" panose="02020603050405020304" pitchFamily="18" charset="0"/>
                <a:ea typeface="楷体" panose="02010609060101010101" pitchFamily="49" charset="-122"/>
                <a:cs typeface="Times New Roman" panose="02020603050405020304" pitchFamily="18" charset="0"/>
              </a:rPr>
              <a:t>j</a:t>
            </a:r>
            <a:r>
              <a:rPr lang="en-AU" altLang="zh-CN" sz="2400" b="1" baseline="-25000"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神经元的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目标</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输出</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i="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l-GR" altLang="zh-CN" sz="2400" b="1" i="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σ</a:t>
            </a:r>
            <a:r>
              <a:rPr lang="en-AU" altLang="zh-CN"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 sigmoid </a:t>
            </a: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函数</a:t>
            </a:r>
            <a:endParaRPr lang="en-AU" altLang="zh-CN" sz="2400" b="1" i="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 outputs</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最后一层网络的输出</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itchFamily="34" charset="0"/>
              <a:buChar char="•"/>
            </a:pPr>
            <a:r>
              <a:rPr lang="en-AU" altLang="zh-CN" sz="2400" b="1" dirty="0" smtClean="0">
                <a:latin typeface="Times New Roman" panose="02020603050405020304" pitchFamily="18" charset="0"/>
                <a:ea typeface="Arial Unicode MS" pitchFamily="34" charset="-122"/>
                <a:cs typeface="Times New Roman" panose="02020603050405020304" pitchFamily="18" charset="0"/>
              </a:rPr>
              <a:t> </a:t>
            </a:r>
            <a:r>
              <a:rPr lang="en-AU" altLang="zh-CN" sz="2400" b="1" i="1" dirty="0" smtClean="0">
                <a:latin typeface="Times New Roman" panose="02020603050405020304" pitchFamily="18" charset="0"/>
                <a:ea typeface="Arial Unicode MS" pitchFamily="34" charset="-122"/>
                <a:cs typeface="Times New Roman" panose="02020603050405020304" pitchFamily="18" charset="0"/>
              </a:rPr>
              <a:t>Downstream</a:t>
            </a:r>
            <a:r>
              <a:rPr lang="en-AU" altLang="zh-CN" sz="2400" b="1" dirty="0" smtClean="0">
                <a:latin typeface="Times New Roman" panose="02020603050405020304" pitchFamily="18" charset="0"/>
                <a:ea typeface="Arial Unicode MS" pitchFamily="34" charset="-122"/>
                <a:cs typeface="Times New Roman" panose="02020603050405020304" pitchFamily="18" charset="0"/>
              </a:rPr>
              <a:t> (</a:t>
            </a:r>
            <a:r>
              <a:rPr lang="en-AU" altLang="zh-CN" sz="2400" b="1" i="1" dirty="0" smtClean="0">
                <a:latin typeface="Times New Roman" panose="02020603050405020304" pitchFamily="18" charset="0"/>
                <a:ea typeface="Arial Unicode MS" pitchFamily="34" charset="-122"/>
                <a:cs typeface="Times New Roman" panose="02020603050405020304" pitchFamily="18" charset="0"/>
              </a:rPr>
              <a:t>j</a:t>
            </a:r>
            <a:r>
              <a:rPr lang="en-AU" altLang="zh-CN" sz="2400" b="1" dirty="0" smtClean="0">
                <a:latin typeface="Times New Roman" panose="02020603050405020304" pitchFamily="18" charset="0"/>
                <a:ea typeface="Arial Unicode MS" pitchFamily="34" charset="-122"/>
                <a:cs typeface="Times New Roman" panose="02020603050405020304" pitchFamily="18" charset="0"/>
              </a:rPr>
              <a:t>)</a:t>
            </a:r>
            <a:r>
              <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第</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j</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神经元的下游的所有神经元 </a:t>
            </a:r>
            <a:endParaRPr lang="zh-CN" altLang="en-US" sz="2400" b="1" dirty="0">
              <a:latin typeface="Times New Roman" panose="02020603050405020304" pitchFamily="18" charset="0"/>
              <a:ea typeface="Arial Unicode MS" pitchFamily="34"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797228705"/>
              </p:ext>
            </p:extLst>
          </p:nvPr>
        </p:nvGraphicFramePr>
        <p:xfrm>
          <a:off x="821802" y="1967298"/>
          <a:ext cx="3728495" cy="913605"/>
        </p:xfrm>
        <a:graphic>
          <a:graphicData uri="http://schemas.openxmlformats.org/presentationml/2006/ole">
            <mc:AlternateContent xmlns:mc="http://schemas.openxmlformats.org/markup-compatibility/2006">
              <mc:Choice xmlns:v="urn:schemas-microsoft-com:vml" Requires="v">
                <p:oleObj spid="_x0000_s8694" name="Equation" r:id="rId7" imgW="1917700" imgH="469900" progId="Equation.KSEE3">
                  <p:embed/>
                </p:oleObj>
              </mc:Choice>
              <mc:Fallback>
                <p:oleObj name="Equation" r:id="rId7" imgW="1917700" imgH="469900" progId="Equation.KSEE3">
                  <p:embed/>
                  <p:pic>
                    <p:nvPicPr>
                      <p:cNvPr id="0" name="Picture 4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802" y="1967298"/>
                        <a:ext cx="3728495" cy="913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椭圆 8"/>
          <p:cNvSpPr/>
          <p:nvPr/>
        </p:nvSpPr>
        <p:spPr>
          <a:xfrm>
            <a:off x="7943850" y="5203501"/>
            <a:ext cx="381000" cy="381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7450" y="3908101"/>
            <a:ext cx="381000" cy="381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943850" y="3908101"/>
            <a:ext cx="381000" cy="381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724650" y="2765101"/>
            <a:ext cx="381000" cy="381000"/>
          </a:xfrm>
          <a:prstGeom prst="ellipse">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endCxn id="10" idx="4"/>
          </p:cNvCxnSpPr>
          <p:nvPr/>
        </p:nvCxnSpPr>
        <p:spPr>
          <a:xfrm rot="5400000" flipH="1" flipV="1">
            <a:off x="6000750" y="4746301"/>
            <a:ext cx="914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0"/>
            <a:endCxn id="10" idx="4"/>
          </p:cNvCxnSpPr>
          <p:nvPr/>
        </p:nvCxnSpPr>
        <p:spPr>
          <a:xfrm rot="16200000" flipV="1">
            <a:off x="6838950" y="3908101"/>
            <a:ext cx="914400" cy="1676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1" idx="4"/>
          </p:cNvCxnSpPr>
          <p:nvPr/>
        </p:nvCxnSpPr>
        <p:spPr>
          <a:xfrm rot="5400000" flipH="1" flipV="1">
            <a:off x="6838950" y="3908101"/>
            <a:ext cx="914400" cy="16764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0"/>
            <a:endCxn id="11" idx="4"/>
          </p:cNvCxnSpPr>
          <p:nvPr/>
        </p:nvCxnSpPr>
        <p:spPr>
          <a:xfrm rot="5400000" flipH="1" flipV="1">
            <a:off x="7677150" y="4746301"/>
            <a:ext cx="914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0"/>
            <a:endCxn id="12" idx="4"/>
          </p:cNvCxnSpPr>
          <p:nvPr/>
        </p:nvCxnSpPr>
        <p:spPr>
          <a:xfrm rot="5400000" flipH="1" flipV="1">
            <a:off x="6305550" y="3298501"/>
            <a:ext cx="762000" cy="457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0"/>
            <a:endCxn id="12" idx="4"/>
          </p:cNvCxnSpPr>
          <p:nvPr/>
        </p:nvCxnSpPr>
        <p:spPr>
          <a:xfrm rot="16200000" flipV="1">
            <a:off x="7143750" y="2917501"/>
            <a:ext cx="762000" cy="1219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0"/>
          </p:cNvCxnSpPr>
          <p:nvPr/>
        </p:nvCxnSpPr>
        <p:spPr>
          <a:xfrm rot="5400000" flipH="1" flipV="1">
            <a:off x="6724650" y="2574601"/>
            <a:ext cx="381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486650" y="2765101"/>
            <a:ext cx="381000" cy="381000"/>
          </a:xfrm>
          <a:prstGeom prst="ellipse">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105650" y="390810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smtClean="0">
                <a:solidFill>
                  <a:srgbClr val="FF0000"/>
                </a:solidFill>
              </a:rPr>
              <a:t>j</a:t>
            </a:r>
            <a:endParaRPr lang="zh-CN" altLang="en-US" sz="1600" dirty="0">
              <a:solidFill>
                <a:srgbClr val="FF0000"/>
              </a:solidFill>
            </a:endParaRPr>
          </a:p>
        </p:txBody>
      </p:sp>
      <p:cxnSp>
        <p:nvCxnSpPr>
          <p:cNvPr id="22" name="直接箭头连接符 21"/>
          <p:cNvCxnSpPr>
            <a:stCxn id="21" idx="0"/>
            <a:endCxn id="12" idx="4"/>
          </p:cNvCxnSpPr>
          <p:nvPr/>
        </p:nvCxnSpPr>
        <p:spPr>
          <a:xfrm rot="16200000" flipV="1">
            <a:off x="6724650" y="3336601"/>
            <a:ext cx="762000" cy="3810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1" idx="0"/>
            <a:endCxn id="20" idx="4"/>
          </p:cNvCxnSpPr>
          <p:nvPr/>
        </p:nvCxnSpPr>
        <p:spPr>
          <a:xfrm rot="5400000" flipH="1" flipV="1">
            <a:off x="7105650" y="3336601"/>
            <a:ext cx="762000" cy="3810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0"/>
            <a:endCxn id="20" idx="4"/>
          </p:cNvCxnSpPr>
          <p:nvPr/>
        </p:nvCxnSpPr>
        <p:spPr>
          <a:xfrm rot="16200000" flipV="1">
            <a:off x="7524750" y="3298501"/>
            <a:ext cx="762000" cy="457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0"/>
            <a:endCxn id="20" idx="4"/>
          </p:cNvCxnSpPr>
          <p:nvPr/>
        </p:nvCxnSpPr>
        <p:spPr>
          <a:xfrm rot="5400000" flipH="1" flipV="1">
            <a:off x="6686550" y="2917501"/>
            <a:ext cx="762000" cy="1219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0" idx="0"/>
          </p:cNvCxnSpPr>
          <p:nvPr/>
        </p:nvCxnSpPr>
        <p:spPr>
          <a:xfrm rot="5400000" flipH="1" flipV="1">
            <a:off x="7486650" y="2574601"/>
            <a:ext cx="3810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1" idx="4"/>
          </p:cNvCxnSpPr>
          <p:nvPr/>
        </p:nvCxnSpPr>
        <p:spPr>
          <a:xfrm rot="5400000" flipH="1" flipV="1">
            <a:off x="6419850" y="4327201"/>
            <a:ext cx="914400" cy="8382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9" idx="0"/>
            <a:endCxn id="21" idx="4"/>
          </p:cNvCxnSpPr>
          <p:nvPr/>
        </p:nvCxnSpPr>
        <p:spPr>
          <a:xfrm rot="16200000" flipV="1">
            <a:off x="7258050" y="4327201"/>
            <a:ext cx="914400" cy="8382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9" name="椭圆 20"/>
          <p:cNvSpPr/>
          <p:nvPr/>
        </p:nvSpPr>
        <p:spPr>
          <a:xfrm>
            <a:off x="6267450" y="5203501"/>
            <a:ext cx="381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err="1" smtClean="0">
                <a:solidFill>
                  <a:srgbClr val="00B050"/>
                </a:solidFill>
              </a:rPr>
              <a:t>i</a:t>
            </a:r>
            <a:endParaRPr lang="zh-CN" altLang="en-US" sz="1600" dirty="0">
              <a:solidFill>
                <a:srgbClr val="00B050"/>
              </a:solidFill>
            </a:endParaRPr>
          </a:p>
        </p:txBody>
      </p:sp>
      <p:sp>
        <p:nvSpPr>
          <p:cNvPr id="30"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p:cNvSpPr/>
          <p:nvPr/>
        </p:nvSpPr>
        <p:spPr>
          <a:xfrm>
            <a:off x="3498980" y="1967298"/>
            <a:ext cx="690465" cy="91360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335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1C9489-E6A5-41D3-B6CE-4C88B129B55F}"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25</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8327463"/>
              </p:ext>
            </p:extLst>
          </p:nvPr>
        </p:nvGraphicFramePr>
        <p:xfrm>
          <a:off x="2895600" y="990600"/>
          <a:ext cx="2596978" cy="990600"/>
        </p:xfrm>
        <a:graphic>
          <a:graphicData uri="http://schemas.openxmlformats.org/presentationml/2006/ole">
            <mc:AlternateContent xmlns:mc="http://schemas.openxmlformats.org/markup-compatibility/2006">
              <mc:Choice xmlns:v="urn:schemas-microsoft-com:vml" Requires="v">
                <p:oleObj spid="_x0000_s10214" name="Equation" r:id="rId3" imgW="1231366" imgH="469696" progId="Equation.KSEE3">
                  <p:embed/>
                </p:oleObj>
              </mc:Choice>
              <mc:Fallback>
                <p:oleObj name="Equation" r:id="rId3" imgW="1231366" imgH="469696" progId="Equation.KSEE3">
                  <p:embed/>
                  <p:pic>
                    <p:nvPicPr>
                      <p:cNvPr id="0" name="Picture 9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990600"/>
                        <a:ext cx="259697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61431650"/>
              </p:ext>
            </p:extLst>
          </p:nvPr>
        </p:nvGraphicFramePr>
        <p:xfrm>
          <a:off x="628650" y="2796381"/>
          <a:ext cx="3161212" cy="838200"/>
        </p:xfrm>
        <a:graphic>
          <a:graphicData uri="http://schemas.openxmlformats.org/presentationml/2006/ole">
            <mc:AlternateContent xmlns:mc="http://schemas.openxmlformats.org/markup-compatibility/2006">
              <mc:Choice xmlns:v="urn:schemas-microsoft-com:vml" Requires="v">
                <p:oleObj spid="_x0000_s10215" name="Equation" r:id="rId5" imgW="1675673" imgH="444307" progId="Equation.KSEE3">
                  <p:embed/>
                </p:oleObj>
              </mc:Choice>
              <mc:Fallback>
                <p:oleObj name="Equation" r:id="rId5" imgW="1675673" imgH="444307" progId="Equation.KSEE3">
                  <p:embed/>
                  <p:pic>
                    <p:nvPicPr>
                      <p:cNvPr id="0" name="Picture 9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2796381"/>
                        <a:ext cx="316121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78422138"/>
              </p:ext>
            </p:extLst>
          </p:nvPr>
        </p:nvGraphicFramePr>
        <p:xfrm>
          <a:off x="628650" y="3825081"/>
          <a:ext cx="3105150" cy="2093196"/>
        </p:xfrm>
        <a:graphic>
          <a:graphicData uri="http://schemas.openxmlformats.org/presentationml/2006/ole">
            <mc:AlternateContent xmlns:mc="http://schemas.openxmlformats.org/markup-compatibility/2006">
              <mc:Choice xmlns:v="urn:schemas-microsoft-com:vml" Requires="v">
                <p:oleObj spid="_x0000_s10216" name="Equation" r:id="rId7" imgW="1752600" imgH="1181100" progId="Equation.KSEE3">
                  <p:embed/>
                </p:oleObj>
              </mc:Choice>
              <mc:Fallback>
                <p:oleObj name="Equation" r:id="rId7" imgW="1752600" imgH="1181100" progId="Equation.KSEE3">
                  <p:embed/>
                  <p:pic>
                    <p:nvPicPr>
                      <p:cNvPr id="0" name="Picture 9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50" y="3825081"/>
                        <a:ext cx="3105150" cy="2093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4195323"/>
              </p:ext>
            </p:extLst>
          </p:nvPr>
        </p:nvGraphicFramePr>
        <p:xfrm>
          <a:off x="5008563" y="2819399"/>
          <a:ext cx="3506787" cy="894721"/>
        </p:xfrm>
        <a:graphic>
          <a:graphicData uri="http://schemas.openxmlformats.org/presentationml/2006/ole">
            <mc:AlternateContent xmlns:mc="http://schemas.openxmlformats.org/markup-compatibility/2006">
              <mc:Choice xmlns:v="urn:schemas-microsoft-com:vml" Requires="v">
                <p:oleObj spid="_x0000_s10217" name="Equation" r:id="rId9" imgW="1841500" imgH="469900" progId="Equation.KSEE3">
                  <p:embed/>
                </p:oleObj>
              </mc:Choice>
              <mc:Fallback>
                <p:oleObj name="Equation" r:id="rId9" imgW="1841500" imgH="469900" progId="Equation.KSEE3">
                  <p:embed/>
                  <p:pic>
                    <p:nvPicPr>
                      <p:cNvPr id="0" name="Picture 9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8563" y="2819399"/>
                        <a:ext cx="3506787" cy="894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2319308341"/>
              </p:ext>
            </p:extLst>
          </p:nvPr>
        </p:nvGraphicFramePr>
        <p:xfrm>
          <a:off x="4981136" y="4267200"/>
          <a:ext cx="3346938" cy="916772"/>
        </p:xfrm>
        <a:graphic>
          <a:graphicData uri="http://schemas.openxmlformats.org/presentationml/2006/ole">
            <mc:AlternateContent xmlns:mc="http://schemas.openxmlformats.org/markup-compatibility/2006">
              <mc:Choice xmlns:v="urn:schemas-microsoft-com:vml" Requires="v">
                <p:oleObj spid="_x0000_s10218" name="Equation" r:id="rId11" imgW="1675673" imgH="444307" progId="Equation.KSEE3">
                  <p:embed/>
                </p:oleObj>
              </mc:Choice>
              <mc:Fallback>
                <p:oleObj name="Equation" r:id="rId11" imgW="1675673" imgH="444307" progId="Equation.KSEE3">
                  <p:embed/>
                  <p:pic>
                    <p:nvPicPr>
                      <p:cNvPr id="0" name="Picture 9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136" y="4267200"/>
                        <a:ext cx="3346938" cy="916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下箭头 10"/>
          <p:cNvSpPr/>
          <p:nvPr/>
        </p:nvSpPr>
        <p:spPr>
          <a:xfrm rot="2071715">
            <a:off x="3019246" y="2176254"/>
            <a:ext cx="304800" cy="6096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9128875">
            <a:off x="4887404" y="2167358"/>
            <a:ext cx="304800" cy="6096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3846344" y="4600136"/>
            <a:ext cx="990600" cy="228600"/>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248400" y="3657600"/>
            <a:ext cx="228600" cy="6858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2686259913"/>
              </p:ext>
            </p:extLst>
          </p:nvPr>
        </p:nvGraphicFramePr>
        <p:xfrm>
          <a:off x="3718350" y="5379296"/>
          <a:ext cx="4953065" cy="921544"/>
        </p:xfrm>
        <a:graphic>
          <a:graphicData uri="http://schemas.openxmlformats.org/presentationml/2006/ole">
            <mc:AlternateContent xmlns:mc="http://schemas.openxmlformats.org/markup-compatibility/2006">
              <mc:Choice xmlns:v="urn:schemas-microsoft-com:vml" Requires="v">
                <p:oleObj spid="_x0000_s10219" name="Equation" r:id="rId13" imgW="2387600" imgH="444500" progId="Equation.KSEE3">
                  <p:embed/>
                </p:oleObj>
              </mc:Choice>
              <mc:Fallback>
                <p:oleObj name="Equation" r:id="rId13" imgW="2387600" imgH="444500" progId="Equation.KSEE3">
                  <p:embed/>
                  <p:pic>
                    <p:nvPicPr>
                      <p:cNvPr id="0" name="Picture 9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8350" y="5379296"/>
                        <a:ext cx="4953065" cy="92154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0367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AFC950-D462-4DBB-A80A-F06F3202D77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26</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870969000"/>
              </p:ext>
            </p:extLst>
          </p:nvPr>
        </p:nvGraphicFramePr>
        <p:xfrm>
          <a:off x="516107" y="938281"/>
          <a:ext cx="8055516" cy="2077968"/>
        </p:xfrm>
        <a:graphic>
          <a:graphicData uri="http://schemas.openxmlformats.org/presentationml/2006/ole">
            <mc:AlternateContent xmlns:mc="http://schemas.openxmlformats.org/markup-compatibility/2006">
              <mc:Choice xmlns:v="urn:schemas-microsoft-com:vml" Requires="v">
                <p:oleObj spid="_x0000_s11238" name="Equation" r:id="rId3" imgW="3822700" imgH="965200" progId="Equation.KSEE3">
                  <p:embed/>
                </p:oleObj>
              </mc:Choice>
              <mc:Fallback>
                <p:oleObj name="Equation" r:id="rId3" imgW="3822700" imgH="965200" progId="Equation.KSEE3">
                  <p:embed/>
                  <p:pic>
                    <p:nvPicPr>
                      <p:cNvPr id="0" name="Picture 9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07" y="938281"/>
                        <a:ext cx="8055516" cy="20779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33177337"/>
              </p:ext>
            </p:extLst>
          </p:nvPr>
        </p:nvGraphicFramePr>
        <p:xfrm>
          <a:off x="4527934" y="4428579"/>
          <a:ext cx="4043689" cy="864300"/>
        </p:xfrm>
        <a:graphic>
          <a:graphicData uri="http://schemas.openxmlformats.org/presentationml/2006/ole">
            <mc:AlternateContent xmlns:mc="http://schemas.openxmlformats.org/markup-compatibility/2006">
              <mc:Choice xmlns:v="urn:schemas-microsoft-com:vml" Requires="v">
                <p:oleObj spid="_x0000_s11239" name="Equation" r:id="rId5" imgW="1663700" imgH="355600" progId="Equation.KSEE3">
                  <p:embed/>
                </p:oleObj>
              </mc:Choice>
              <mc:Fallback>
                <p:oleObj name="Equation" r:id="rId5" imgW="1663700" imgH="355600" progId="Equation.KSEE3">
                  <p:embed/>
                  <p:pic>
                    <p:nvPicPr>
                      <p:cNvPr id="0" name="Picture 9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934" y="4428579"/>
                        <a:ext cx="4043689" cy="86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90734735"/>
              </p:ext>
            </p:extLst>
          </p:nvPr>
        </p:nvGraphicFramePr>
        <p:xfrm>
          <a:off x="5257800" y="5410200"/>
          <a:ext cx="2382253" cy="685800"/>
        </p:xfrm>
        <a:graphic>
          <a:graphicData uri="http://schemas.openxmlformats.org/presentationml/2006/ole">
            <mc:AlternateContent xmlns:mc="http://schemas.openxmlformats.org/markup-compatibility/2006">
              <mc:Choice xmlns:v="urn:schemas-microsoft-com:vml" Requires="v">
                <p:oleObj spid="_x0000_s11240" name="Equation" r:id="rId7" imgW="838200" imgH="241300" progId="Equation.KSEE3">
                  <p:embed/>
                </p:oleObj>
              </mc:Choice>
              <mc:Fallback>
                <p:oleObj name="Equation" r:id="rId7" imgW="838200" imgH="241300" progId="Equation.KSEE3">
                  <p:embed/>
                  <p:pic>
                    <p:nvPicPr>
                      <p:cNvPr id="0" name="Picture 9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5410200"/>
                        <a:ext cx="238225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372423413"/>
              </p:ext>
            </p:extLst>
          </p:nvPr>
        </p:nvGraphicFramePr>
        <p:xfrm>
          <a:off x="4532311" y="3371148"/>
          <a:ext cx="1778617" cy="960333"/>
        </p:xfrm>
        <a:graphic>
          <a:graphicData uri="http://schemas.openxmlformats.org/presentationml/2006/ole">
            <mc:AlternateContent xmlns:mc="http://schemas.openxmlformats.org/markup-compatibility/2006">
              <mc:Choice xmlns:v="urn:schemas-microsoft-com:vml" Requires="v">
                <p:oleObj spid="_x0000_s11241" name="Equation" r:id="rId9" imgW="799753" imgH="431613" progId="">
                  <p:embed/>
                </p:oleObj>
              </mc:Choice>
              <mc:Fallback>
                <p:oleObj name="Equation" r:id="rId9" imgW="799753" imgH="431613" progId="">
                  <p:embed/>
                  <p:pic>
                    <p:nvPicPr>
                      <p:cNvPr id="0" name="Picture 9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2311" y="3371148"/>
                        <a:ext cx="1778617" cy="960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5181600" y="5334000"/>
            <a:ext cx="2667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11" name="组合 10"/>
          <p:cNvGrpSpPr/>
          <p:nvPr/>
        </p:nvGrpSpPr>
        <p:grpSpPr>
          <a:xfrm>
            <a:off x="1303867" y="3508513"/>
            <a:ext cx="1972733" cy="2968487"/>
            <a:chOff x="1303867" y="3508513"/>
            <a:chExt cx="1972733" cy="2968487"/>
          </a:xfrm>
        </p:grpSpPr>
        <p:sp>
          <p:nvSpPr>
            <p:cNvPr id="12" name="椭圆 8"/>
            <p:cNvSpPr/>
            <p:nvPr/>
          </p:nvSpPr>
          <p:spPr>
            <a:xfrm>
              <a:off x="1600200" y="3508513"/>
              <a:ext cx="381000" cy="381000"/>
            </a:xfrm>
            <a:prstGeom prst="ellipse">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C00000"/>
                  </a:solidFill>
                  <a:latin typeface="Times New Roman" panose="02020603050405020304" pitchFamily="18" charset="0"/>
                  <a:cs typeface="Times New Roman" panose="02020603050405020304" pitchFamily="18" charset="0"/>
                </a:rPr>
                <a:t>k</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p:sp>
          <p:nvSpPr>
            <p:cNvPr id="13" name="椭圆 19"/>
            <p:cNvSpPr/>
            <p:nvPr/>
          </p:nvSpPr>
          <p:spPr>
            <a:xfrm>
              <a:off x="2895600" y="3508513"/>
              <a:ext cx="381000" cy="381000"/>
            </a:xfrm>
            <a:prstGeom prst="ellipse">
              <a:avLst/>
            </a:prstGeom>
            <a:solidFill>
              <a:srgbClr val="FF99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cs typeface="Times New Roman" panose="02020603050405020304" pitchFamily="18" charset="0"/>
              </a:endParaRPr>
            </a:p>
          </p:txBody>
        </p:sp>
        <p:sp>
          <p:nvSpPr>
            <p:cNvPr id="14" name="椭圆 20"/>
            <p:cNvSpPr/>
            <p:nvPr/>
          </p:nvSpPr>
          <p:spPr>
            <a:xfrm>
              <a:off x="2286000" y="4956313"/>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smtClean="0">
                  <a:solidFill>
                    <a:srgbClr val="FF0000"/>
                  </a:solidFill>
                  <a:latin typeface="Times New Roman" panose="02020603050405020304" pitchFamily="18" charset="0"/>
                  <a:cs typeface="Times New Roman" panose="02020603050405020304" pitchFamily="18" charset="0"/>
                </a:rPr>
                <a:t>j</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15" name="直接箭头连接符 22"/>
            <p:cNvCxnSpPr>
              <a:stCxn id="14" idx="0"/>
              <a:endCxn id="12" idx="4"/>
            </p:cNvCxnSpPr>
            <p:nvPr/>
          </p:nvCxnSpPr>
          <p:spPr>
            <a:xfrm rot="16200000" flipV="1">
              <a:off x="1600200" y="4080013"/>
              <a:ext cx="1066800" cy="6858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24"/>
            <p:cNvCxnSpPr>
              <a:stCxn id="14" idx="0"/>
              <a:endCxn id="13" idx="4"/>
            </p:cNvCxnSpPr>
            <p:nvPr/>
          </p:nvCxnSpPr>
          <p:spPr>
            <a:xfrm rot="5400000" flipH="1" flipV="1">
              <a:off x="2247900" y="4118113"/>
              <a:ext cx="1066800" cy="6096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 name="Arc 15"/>
            <p:cNvSpPr/>
            <p:nvPr/>
          </p:nvSpPr>
          <p:spPr>
            <a:xfrm rot="9547324">
              <a:off x="1672892" y="3892801"/>
              <a:ext cx="697576" cy="1365024"/>
            </a:xfrm>
            <a:prstGeom prst="arc">
              <a:avLst>
                <a:gd name="adj1" fmla="val 16113469"/>
                <a:gd name="adj2" fmla="val 5473131"/>
              </a:avLst>
            </a:prstGeom>
            <a:ln w="19050">
              <a:solidFill>
                <a:schemeClr val="tx2"/>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18" name="Arc 16"/>
            <p:cNvSpPr/>
            <p:nvPr/>
          </p:nvSpPr>
          <p:spPr>
            <a:xfrm rot="1158837">
              <a:off x="2568308" y="3890262"/>
              <a:ext cx="697576" cy="1365024"/>
            </a:xfrm>
            <a:prstGeom prst="arc">
              <a:avLst>
                <a:gd name="adj1" fmla="val 16113469"/>
                <a:gd name="adj2" fmla="val 547313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19" name="Up Arrow 17"/>
            <p:cNvSpPr/>
            <p:nvPr/>
          </p:nvSpPr>
          <p:spPr>
            <a:xfrm>
              <a:off x="2362200" y="5413513"/>
              <a:ext cx="228600" cy="609600"/>
            </a:xfrm>
            <a:prstGeom prst="up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Times New Roman" panose="02020603050405020304" pitchFamily="18" charset="0"/>
                <a:cs typeface="Times New Roman" panose="02020603050405020304" pitchFamily="18"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2891733335"/>
                </p:ext>
              </p:extLst>
            </p:nvPr>
          </p:nvGraphicFramePr>
          <p:xfrm>
            <a:off x="2209800" y="5946913"/>
            <a:ext cx="641684" cy="530087"/>
          </p:xfrm>
          <a:graphic>
            <a:graphicData uri="http://schemas.openxmlformats.org/presentationml/2006/ole">
              <mc:AlternateContent xmlns:mc="http://schemas.openxmlformats.org/markup-compatibility/2006">
                <mc:Choice xmlns:v="urn:schemas-microsoft-com:vml" Requires="v">
                  <p:oleObj spid="_x0000_s11242" name="Equation" r:id="rId11" imgW="291973" imgH="241195" progId="">
                    <p:embed/>
                  </p:oleObj>
                </mc:Choice>
                <mc:Fallback>
                  <p:oleObj name="Equation" r:id="rId11" imgW="291973" imgH="241195" progId="">
                    <p:embed/>
                    <p:pic>
                      <p:nvPicPr>
                        <p:cNvPr id="0" name="Picture 9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0" y="5946913"/>
                          <a:ext cx="641684" cy="53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035543414"/>
                </p:ext>
              </p:extLst>
            </p:nvPr>
          </p:nvGraphicFramePr>
          <p:xfrm>
            <a:off x="1303867" y="4422913"/>
            <a:ext cx="296333" cy="381000"/>
          </p:xfrm>
          <a:graphic>
            <a:graphicData uri="http://schemas.openxmlformats.org/presentationml/2006/ole">
              <mc:AlternateContent xmlns:mc="http://schemas.openxmlformats.org/markup-compatibility/2006">
                <mc:Choice xmlns:v="urn:schemas-microsoft-com:vml" Requires="v">
                  <p:oleObj spid="_x0000_s11243" name="Equation" r:id="rId13" imgW="177646" imgH="228402" progId="">
                    <p:embed/>
                  </p:oleObj>
                </mc:Choice>
                <mc:Fallback>
                  <p:oleObj name="Equation" r:id="rId13" imgW="177646" imgH="228402" progId="">
                    <p:embed/>
                    <p:pic>
                      <p:nvPicPr>
                        <p:cNvPr id="0" name="Picture 9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3867" y="4422913"/>
                          <a:ext cx="29633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806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E68436-BE83-4AF2-8FF4-7E83D81092AF}"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27</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Rectangle 3"/>
          <p:cNvSpPr txBox="1">
            <a:spLocks noChangeArrowheads="1"/>
          </p:cNvSpPr>
          <p:nvPr/>
        </p:nvSpPr>
        <p:spPr>
          <a:xfrm>
            <a:off x="369454" y="770832"/>
            <a:ext cx="8405091" cy="60225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32000"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输  入：给定训练集</a:t>
            </a:r>
            <a:r>
              <a:rPr lang="en-US" altLang="zh-CN" sz="20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000" b="1" baseline="-30000" dirty="0" err="1" smtClean="0">
                <a:latin typeface="Times New Roman" panose="02020603050405020304" pitchFamily="18" charset="0"/>
                <a:ea typeface="楷体" panose="02010609060101010101" pitchFamily="49" charset="-122"/>
                <a:cs typeface="Times New Roman" panose="02020603050405020304" pitchFamily="18" charset="0"/>
              </a:rPr>
              <a:t>train</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，其中每一个训练样本都是由一组输入和一组输出构成，所有的输入和输出都是</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[0,1]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之间的浮点数据；神经网络结构：隐含层节点数目；神经网络每个节点的、参数化了的特征函数。</a:t>
            </a:r>
          </a:p>
          <a:p>
            <a:pPr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输  出：神经网络每个节点特征函数的参数。</a:t>
            </a:r>
          </a:p>
          <a:p>
            <a:pPr marL="0" indent="-457200"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）按照有序导数计算公式计算总体误差对于每个参数的有序导数公式；</a:t>
            </a:r>
          </a:p>
          <a:p>
            <a:pPr marL="0" indent="-457200"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）任意选择一组数据作为初始参数，一般选取（</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0,0,…,0</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），把这组初始参数作为当前参数；</a:t>
            </a:r>
          </a:p>
          <a:p>
            <a:pPr marL="0" indent="-457200"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）根据当前参数和总体误差计算公式计算总体误差，如果误差足够小，就把当前参数作为输出，退出；否则，继续下面的步骤；</a:t>
            </a:r>
          </a:p>
          <a:p>
            <a:pPr marL="0" indent="-457200"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）根据参数调整公式和当前参数数值，计算总体误差对于各参数的有序导数数值；</a:t>
            </a:r>
            <a:endPar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457200" algn="just">
              <a:lnSpc>
                <a:spcPct val="120000"/>
              </a:lnSpc>
              <a:spcBef>
                <a:spcPts val="0"/>
              </a:spcBef>
              <a:buFont typeface="Wingdings" panose="05000000000000000000" pitchFamily="2" charset="2"/>
              <a:buNone/>
            </a:pP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5</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）计算各个参数的调整大小，并计算调整后的参数大小。把调整后的参数作为当前参数，回到第（</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）步。 </a:t>
            </a:r>
          </a:p>
        </p:txBody>
      </p:sp>
      <p:sp>
        <p:nvSpPr>
          <p:cNvPr id="6"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78511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33EC58-447D-4F12-9104-1B313B3AA348}"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28</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内容占位符 2"/>
          <p:cNvSpPr txBox="1">
            <a:spLocks/>
          </p:cNvSpPr>
          <p:nvPr/>
        </p:nvSpPr>
        <p:spPr>
          <a:xfrm>
            <a:off x="412753" y="814130"/>
            <a:ext cx="7391975" cy="53244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pPr>
            <a:r>
              <a:rPr lang="zh-CN" altLang="en-US" sz="2400" dirty="0" smtClean="0">
                <a:latin typeface="黑体" panose="02010609060101010101" pitchFamily="49" charset="-122"/>
                <a:ea typeface="黑体" panose="02010609060101010101" pitchFamily="49" charset="-122"/>
              </a:rPr>
              <a:t>收敛性与</a:t>
            </a:r>
            <a:r>
              <a:rPr lang="zh-CN" altLang="en-US" sz="2400" dirty="0">
                <a:latin typeface="黑体" panose="02010609060101010101" pitchFamily="49" charset="-122"/>
                <a:ea typeface="黑体" panose="02010609060101010101" pitchFamily="49" charset="-122"/>
              </a:rPr>
              <a:t>局部极</a:t>
            </a:r>
            <a:r>
              <a:rPr lang="zh-CN" altLang="en-US" sz="2400" dirty="0" smtClean="0">
                <a:latin typeface="黑体" panose="02010609060101010101" pitchFamily="49" charset="-122"/>
                <a:ea typeface="黑体" panose="02010609060101010101" pitchFamily="49" charset="-122"/>
              </a:rPr>
              <a:t>小问题</a:t>
            </a:r>
            <a:endParaRPr lang="en-AU" altLang="zh-CN" sz="2400" dirty="0" smtClean="0">
              <a:latin typeface="黑体" panose="02010609060101010101" pitchFamily="49" charset="-122"/>
              <a:ea typeface="黑体" panose="02010609060101010101" pitchFamily="49" charset="-122"/>
            </a:endParaRPr>
          </a:p>
          <a:p>
            <a:pPr lvl="1">
              <a:lnSpc>
                <a:spcPct val="134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搜索空间可能是高度多模态的</a:t>
            </a:r>
            <a:r>
              <a:rPr lang="en-AU" altLang="zh-CN" dirty="0">
                <a:latin typeface="Times New Roman" panose="02020603050405020304" pitchFamily="18" charset="0"/>
                <a:ea typeface="楷体" panose="02010609060101010101" pitchFamily="49" charset="-122"/>
                <a:cs typeface="Times New Roman" panose="02020603050405020304" pitchFamily="18" charset="0"/>
              </a:rPr>
              <a:t>.</a:t>
            </a:r>
          </a:p>
          <a:p>
            <a:pPr lvl="1">
              <a:lnSpc>
                <a:spcPct val="134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可能很容易陷入局部解决方案</a:t>
            </a:r>
            <a:r>
              <a:rPr lang="en-AU" altLang="zh-CN" dirty="0">
                <a:latin typeface="Times New Roman" panose="02020603050405020304" pitchFamily="18" charset="0"/>
                <a:ea typeface="楷体" panose="02010609060101010101" pitchFamily="49" charset="-122"/>
                <a:cs typeface="Times New Roman" panose="02020603050405020304" pitchFamily="18" charset="0"/>
              </a:rPr>
              <a:t>.</a:t>
            </a:r>
          </a:p>
          <a:p>
            <a:pPr lvl="1">
              <a:lnSpc>
                <a:spcPct val="134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需要用不同的初始权重进行多次试验</a:t>
            </a:r>
            <a:r>
              <a:rPr lang="en-AU" altLang="zh-CN" dirty="0">
                <a:latin typeface="Times New Roman" panose="02020603050405020304" pitchFamily="18" charset="0"/>
                <a:ea typeface="楷体" panose="02010609060101010101" pitchFamily="49" charset="-122"/>
                <a:cs typeface="Times New Roman" panose="02020603050405020304" pitchFamily="18" charset="0"/>
              </a:rPr>
              <a:t>.</a:t>
            </a:r>
          </a:p>
          <a:p>
            <a:pPr>
              <a:spcBef>
                <a:spcPts val="0"/>
              </a:spcBef>
            </a:pPr>
            <a:endParaRPr lang="en-AU" altLang="zh-CN" sz="1600" dirty="0" smtClean="0"/>
          </a:p>
          <a:p>
            <a:pPr>
              <a:lnSpc>
                <a:spcPct val="134000"/>
              </a:lnSpc>
            </a:pPr>
            <a:r>
              <a:rPr lang="zh-CN" altLang="en-US" sz="2400" dirty="0">
                <a:latin typeface="黑体" panose="02010609060101010101" pitchFamily="49" charset="-122"/>
                <a:ea typeface="黑体" panose="02010609060101010101" pitchFamily="49" charset="-122"/>
              </a:rPr>
              <a:t>进化神经网络</a:t>
            </a:r>
            <a:endParaRPr lang="en-AU" altLang="zh-CN" sz="2400" dirty="0">
              <a:latin typeface="黑体" panose="02010609060101010101" pitchFamily="49" charset="-122"/>
              <a:ea typeface="黑体" panose="02010609060101010101" pitchFamily="49" charset="-122"/>
            </a:endParaRPr>
          </a:p>
          <a:p>
            <a:pPr lvl="1">
              <a:lnSpc>
                <a:spcPct val="134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黑盒优化技术</a:t>
            </a:r>
            <a:r>
              <a:rPr lang="en-AU" altLang="zh-CN" dirty="0">
                <a:latin typeface="Times New Roman" panose="02020603050405020304" pitchFamily="18" charset="0"/>
                <a:ea typeface="楷体" panose="02010609060101010101" pitchFamily="49" charset="-122"/>
                <a:cs typeface="Times New Roman" panose="02020603050405020304" pitchFamily="18" charset="0"/>
              </a:rPr>
              <a:t>(e.g., Genetic Algorithms)</a:t>
            </a:r>
          </a:p>
          <a:p>
            <a:pPr lvl="1">
              <a:lnSpc>
                <a:spcPct val="134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通常准确度更高</a:t>
            </a:r>
            <a:endParaRPr lang="en-AU"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34000"/>
              </a:lnSpc>
            </a:pPr>
            <a:r>
              <a:rPr lang="en-AU" altLang="zh-CN" sz="2000" dirty="0">
                <a:latin typeface="Times New Roman" panose="02020603050405020304" pitchFamily="18" charset="0"/>
                <a:ea typeface="楷体" panose="02010609060101010101" pitchFamily="49" charset="-122"/>
                <a:cs typeface="Times New Roman" panose="02020603050405020304" pitchFamily="18" charset="0"/>
              </a:rPr>
              <a:t>Xin Yao (1999) “Evolving Artificial Neural Networks”, Proceedings of the IEEE, pp. 1423-1447. </a:t>
            </a:r>
          </a:p>
        </p:txBody>
      </p:sp>
      <p:pic>
        <p:nvPicPr>
          <p:cNvPr id="6" name="Picture 5" descr="C:\DOCUME~1\user\LOCALS~1\Temp\37%GBG8@~8IG@J~FNKW7A1O.GIF"/>
          <p:cNvPicPr>
            <a:picLocks noChangeAspect="1" noChangeArrowheads="1"/>
          </p:cNvPicPr>
          <p:nvPr/>
        </p:nvPicPr>
        <p:blipFill>
          <a:blip r:embed="rId2" cstate="print"/>
          <a:srcRect/>
          <a:stretch>
            <a:fillRect/>
          </a:stretch>
        </p:blipFill>
        <p:spPr bwMode="auto">
          <a:xfrm>
            <a:off x="7086600" y="1371600"/>
            <a:ext cx="619125" cy="619125"/>
          </a:xfrm>
          <a:prstGeom prst="rect">
            <a:avLst/>
          </a:prstGeom>
          <a:noFill/>
        </p:spPr>
      </p:pic>
      <p:pic>
        <p:nvPicPr>
          <p:cNvPr id="7" name="Picture 2" descr="http://corbyrosset.com/images/thumb/deepLearning.png"/>
          <p:cNvPicPr>
            <a:picLocks noChangeAspect="1" noChangeArrowheads="1"/>
          </p:cNvPicPr>
          <p:nvPr/>
        </p:nvPicPr>
        <p:blipFill>
          <a:blip r:embed="rId3" cstate="print"/>
          <a:srcRect/>
          <a:stretch>
            <a:fillRect/>
          </a:stretch>
        </p:blipFill>
        <p:spPr bwMode="auto">
          <a:xfrm>
            <a:off x="6890328" y="4987607"/>
            <a:ext cx="1828800" cy="1368743"/>
          </a:xfrm>
          <a:prstGeom prst="rect">
            <a:avLst/>
          </a:prstGeom>
          <a:noFill/>
        </p:spPr>
      </p:pic>
      <p:sp>
        <p:nvSpPr>
          <p:cNvPr id="8"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40939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7E30F3-BBEA-4F37-8966-084065EA169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29</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6" name="内容占位符 2"/>
          <p:cNvSpPr txBox="1">
            <a:spLocks/>
          </p:cNvSpPr>
          <p:nvPr/>
        </p:nvSpPr>
        <p:spPr>
          <a:xfrm>
            <a:off x="379829" y="819239"/>
            <a:ext cx="8135522" cy="37786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过拟合</a:t>
            </a:r>
            <a:endParaRPr lang="en-AU" altLang="zh-CN" sz="2400" b="1" dirty="0" smtClean="0">
              <a:latin typeface="黑体" panose="02010609060101010101" pitchFamily="49" charset="-122"/>
              <a:ea typeface="黑体" panose="02010609060101010101" pitchFamily="49" charset="-122"/>
              <a:cs typeface="Times New Roman" panose="02020603050405020304" pitchFamily="18" charset="0"/>
            </a:endParaRPr>
          </a:p>
          <a:p>
            <a:pPr lvl="1">
              <a:lnSpc>
                <a:spcPct val="12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往往发生在后面的迭代</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中</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lvl="1">
              <a:lnSpc>
                <a:spcPct val="12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必要时使用验证数据集终止训练。</a:t>
            </a:r>
            <a:endParaRPr lang="en-AU"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20000"/>
              </a:lnSpc>
              <a:buNone/>
            </a:pPr>
            <a:endPar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endParaRPr lang="en-AU"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实际考虑</a:t>
            </a:r>
          </a:p>
          <a:p>
            <a:pPr lvl="1">
              <a:lnSpc>
                <a:spcPct val="120000"/>
              </a:lnSpc>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自适应学习率</a:t>
            </a:r>
            <a:endParaRPr lang="en-AU"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lvl="2">
              <a:lnSpc>
                <a:spcPct val="12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过小：收敛</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缓慢</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12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过大：快速</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收敛，不稳定</a:t>
            </a:r>
            <a:endParaRPr lang="en-AU"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lvl="1" algn="r"/>
            <a:endParaRPr lang="en-AU" altLang="zh-CN" dirty="0" smtClean="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919377599"/>
              </p:ext>
            </p:extLst>
          </p:nvPr>
        </p:nvGraphicFramePr>
        <p:xfrm>
          <a:off x="2798289" y="2522427"/>
          <a:ext cx="3717388" cy="528191"/>
        </p:xfrm>
        <a:graphic>
          <a:graphicData uri="http://schemas.openxmlformats.org/presentationml/2006/ole">
            <mc:AlternateContent xmlns:mc="http://schemas.openxmlformats.org/markup-compatibility/2006">
              <mc:Choice xmlns:v="urn:schemas-microsoft-com:vml" Requires="v">
                <p:oleObj spid="_x0000_s11432" name="Equation" r:id="rId3" imgW="1905000" imgH="241300" progId="Equation.KSEE3">
                  <p:embed/>
                </p:oleObj>
              </mc:Choice>
              <mc:Fallback>
                <p:oleObj name="Equation" r:id="rId3" imgW="1905000" imgH="241300" progId="Equation.KSEE3">
                  <p:embed/>
                  <p:pic>
                    <p:nvPicPr>
                      <p:cNvPr id="0" name="Picture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289" y="2522427"/>
                        <a:ext cx="3717388" cy="528191"/>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组合 7"/>
          <p:cNvGrpSpPr/>
          <p:nvPr/>
        </p:nvGrpSpPr>
        <p:grpSpPr>
          <a:xfrm>
            <a:off x="4882353" y="2674001"/>
            <a:ext cx="5350103" cy="3363963"/>
            <a:chOff x="513646" y="3229261"/>
            <a:chExt cx="5350103" cy="3363963"/>
          </a:xfrm>
        </p:grpSpPr>
        <p:sp>
          <p:nvSpPr>
            <p:cNvPr id="9" name="弧形 8"/>
            <p:cNvSpPr/>
            <p:nvPr/>
          </p:nvSpPr>
          <p:spPr>
            <a:xfrm rot="11017980">
              <a:off x="1148240" y="3229261"/>
              <a:ext cx="4715509" cy="2720072"/>
            </a:xfrm>
            <a:prstGeom prst="arc">
              <a:avLst>
                <a:gd name="adj1" fmla="val 15150889"/>
                <a:gd name="adj2" fmla="val 21598375"/>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1017980">
              <a:off x="1146757" y="3554406"/>
              <a:ext cx="2972256" cy="1721750"/>
            </a:xfrm>
            <a:prstGeom prst="arc">
              <a:avLst>
                <a:gd name="adj1" fmla="val 12327622"/>
                <a:gd name="adj2" fmla="val 21350361"/>
              </a:avLst>
            </a:prstGeom>
            <a:ln w="15875">
              <a:solidFill>
                <a:srgbClr val="00B050"/>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1" name="直接箭头连接符 10"/>
            <p:cNvCxnSpPr/>
            <p:nvPr/>
          </p:nvCxnSpPr>
          <p:spPr>
            <a:xfrm>
              <a:off x="1143000" y="6215390"/>
              <a:ext cx="2819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flipH="1" flipV="1">
              <a:off x="114300" y="5186690"/>
              <a:ext cx="20574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TextBox 10"/>
            <p:cNvSpPr txBox="1"/>
            <p:nvPr/>
          </p:nvSpPr>
          <p:spPr>
            <a:xfrm>
              <a:off x="2362200" y="6193114"/>
              <a:ext cx="697627" cy="400110"/>
            </a:xfrm>
            <a:prstGeom prst="rect">
              <a:avLst/>
            </a:prstGeom>
            <a:noFill/>
          </p:spPr>
          <p:txBody>
            <a:bodyPr wrap="none" rtlCol="0">
              <a:spAutoFit/>
            </a:bodyPr>
            <a:lstStyle/>
            <a:p>
              <a:r>
                <a:rPr lang="zh-CN" altLang="en-US" sz="2000" b="1" dirty="0" smtClean="0">
                  <a:solidFill>
                    <a:srgbClr val="000000"/>
                  </a:solidFill>
                  <a:latin typeface="Times New Roman" panose="02020603050405020304" pitchFamily="18" charset="0"/>
                  <a:cs typeface="Times New Roman" panose="02020603050405020304" pitchFamily="18" charset="0"/>
                </a:rPr>
                <a:t>时间</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14" name="TextBox 11"/>
            <p:cNvSpPr txBox="1"/>
            <p:nvPr/>
          </p:nvSpPr>
          <p:spPr>
            <a:xfrm>
              <a:off x="513646" y="4157990"/>
              <a:ext cx="697627" cy="400110"/>
            </a:xfrm>
            <a:prstGeom prst="rect">
              <a:avLst/>
            </a:prstGeom>
            <a:noFill/>
          </p:spPr>
          <p:txBody>
            <a:bodyPr wrap="none" rtlCol="0">
              <a:spAutoFit/>
            </a:bodyPr>
            <a:lstStyle/>
            <a:p>
              <a:r>
                <a:rPr lang="zh-CN" altLang="en-US" sz="2000" b="1" dirty="0" smtClean="0">
                  <a:solidFill>
                    <a:srgbClr val="000000"/>
                  </a:solidFill>
                  <a:latin typeface="Times New Roman" panose="02020603050405020304" pitchFamily="18" charset="0"/>
                  <a:cs typeface="Times New Roman" panose="02020603050405020304" pitchFamily="18" charset="0"/>
                </a:rPr>
                <a:t>误差</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2820741" y="5555530"/>
              <a:ext cx="697627" cy="400110"/>
            </a:xfrm>
            <a:prstGeom prst="rect">
              <a:avLst/>
            </a:prstGeom>
            <a:noFill/>
          </p:spPr>
          <p:txBody>
            <a:bodyPr wrap="none" rtlCol="0">
              <a:spAutoFit/>
            </a:bodyPr>
            <a:lstStyle/>
            <a:p>
              <a:r>
                <a:rPr lang="zh-CN" altLang="en-US" sz="2000" b="1" dirty="0" smtClean="0">
                  <a:solidFill>
                    <a:srgbClr val="000000"/>
                  </a:solidFill>
                  <a:latin typeface="Times New Roman" panose="02020603050405020304" pitchFamily="18" charset="0"/>
                  <a:cs typeface="Times New Roman" panose="02020603050405020304" pitchFamily="18" charset="0"/>
                </a:rPr>
                <a:t>训练</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2404403" y="4760138"/>
              <a:ext cx="697627" cy="400110"/>
            </a:xfrm>
            <a:prstGeom prst="rect">
              <a:avLst/>
            </a:prstGeom>
            <a:noFill/>
          </p:spPr>
          <p:txBody>
            <a:bodyPr wrap="none" rtlCol="0">
              <a:spAutoFit/>
            </a:bodyPr>
            <a:lstStyle/>
            <a:p>
              <a:r>
                <a:rPr lang="zh-CN" altLang="en-US" sz="2000" b="1" dirty="0" smtClean="0">
                  <a:solidFill>
                    <a:srgbClr val="000000"/>
                  </a:solidFill>
                  <a:latin typeface="Times New Roman" panose="02020603050405020304" pitchFamily="18" charset="0"/>
                  <a:cs typeface="Times New Roman" panose="02020603050405020304" pitchFamily="18" charset="0"/>
                </a:rPr>
                <a:t>验证</a:t>
              </a:r>
              <a:endParaRPr lang="zh-CN" altLang="en-US" sz="2000" b="1" dirty="0">
                <a:solidFill>
                  <a:srgbClr val="000000"/>
                </a:solidFill>
                <a:latin typeface="Times New Roman" panose="02020603050405020304" pitchFamily="18" charset="0"/>
                <a:cs typeface="Times New Roman" panose="02020603050405020304" pitchFamily="18" charset="0"/>
              </a:endParaRPr>
            </a:p>
          </p:txBody>
        </p:sp>
      </p:grpSp>
      <p:sp>
        <p:nvSpPr>
          <p:cNvPr id="17"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多层</a:t>
            </a:r>
            <a:r>
              <a:rPr lang="zh-CN" altLang="en-US" sz="3600" b="1" dirty="0" smtClean="0">
                <a:latin typeface="黑体" panose="02010609060101010101" pitchFamily="49" charset="-122"/>
                <a:ea typeface="黑体" panose="02010609060101010101" pitchFamily="49" charset="-122"/>
              </a:rPr>
              <a:t>感知</a:t>
            </a:r>
            <a:r>
              <a:rPr lang="zh-CN" altLang="en-US" sz="3600" b="1" dirty="0">
                <a:latin typeface="黑体" panose="02010609060101010101" pitchFamily="49" charset="-122"/>
                <a:ea typeface="黑体" panose="02010609060101010101" pitchFamily="49" charset="-122"/>
              </a:rPr>
              <a:t>器</a:t>
            </a:r>
          </a:p>
          <a:p>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3236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500"/>
                                        <p:tgtEl>
                                          <p:spTgt spid="6">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55764355-2185-4DD1-9863-79A96645112F}" type="datetime1">
              <a:rPr lang="zh-CN" altLang="en-US" smtClean="0"/>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a:t>
            </a:fld>
            <a:endParaRPr lang="zh-CN" altLang="en-US"/>
          </a:p>
        </p:txBody>
      </p:sp>
      <p:sp>
        <p:nvSpPr>
          <p:cNvPr id="4" name="页脚占位符 3"/>
          <p:cNvSpPr>
            <a:spLocks noGrp="1"/>
          </p:cNvSpPr>
          <p:nvPr>
            <p:ph type="ftr" sz="quarter" idx="3"/>
          </p:nvPr>
        </p:nvSpPr>
        <p:spPr/>
        <p:txBody>
          <a:bodyPr/>
          <a:lstStyle/>
          <a:p>
            <a:r>
              <a:rPr lang="zh-CN" altLang="en-US" smtClean="0"/>
              <a:t>贝叶斯</a:t>
            </a:r>
            <a:endParaRPr lang="zh-CN" altLang="en-US" dirty="0"/>
          </a:p>
        </p:txBody>
      </p:sp>
      <p:sp>
        <p:nvSpPr>
          <p:cNvPr id="8" name="文本框 7"/>
          <p:cNvSpPr txBox="1"/>
          <p:nvPr/>
        </p:nvSpPr>
        <p:spPr>
          <a:xfrm>
            <a:off x="311811" y="27712"/>
            <a:ext cx="3831927"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主要介绍内容</a:t>
            </a:r>
            <a:endParaRPr lang="zh-CN" altLang="en-US" sz="3600" b="1" dirty="0">
              <a:latin typeface="黑体" panose="02010609060101010101" pitchFamily="49" charset="-122"/>
              <a:ea typeface="黑体" panose="02010609060101010101" pitchFamily="49" charset="-122"/>
            </a:endParaRPr>
          </a:p>
        </p:txBody>
      </p:sp>
      <p:sp>
        <p:nvSpPr>
          <p:cNvPr id="17" name="Rectangle 3"/>
          <p:cNvSpPr txBox="1">
            <a:spLocks noChangeArrowheads="1"/>
          </p:cNvSpPr>
          <p:nvPr/>
        </p:nvSpPr>
        <p:spPr>
          <a:xfrm>
            <a:off x="2131920" y="5709316"/>
            <a:ext cx="8302132" cy="26934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smtClean="0">
              <a:latin typeface="楷体" panose="02010609060101010101" pitchFamily="49" charset="-122"/>
              <a:ea typeface="楷体" panose="02010609060101010101" pitchFamily="49" charset="-122"/>
            </a:endParaRPr>
          </a:p>
        </p:txBody>
      </p:sp>
      <p:sp>
        <p:nvSpPr>
          <p:cNvPr id="6" name="文本框 5"/>
          <p:cNvSpPr txBox="1"/>
          <p:nvPr/>
        </p:nvSpPr>
        <p:spPr>
          <a:xfrm>
            <a:off x="428263" y="743493"/>
            <a:ext cx="8345347" cy="5539978"/>
          </a:xfrm>
          <a:prstGeom prst="rect">
            <a:avLst/>
          </a:prstGeom>
          <a:noFill/>
        </p:spPr>
        <p:txBody>
          <a:bodyPr wrap="square" rtlCol="0">
            <a:spAutoFit/>
          </a:bodyPr>
          <a:lstStyle/>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8.1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人工神经网络概述</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8.2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神经元</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模型</a:t>
            </a: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8.3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简单</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感知机</a:t>
            </a: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8.4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梯度</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下降法</a:t>
            </a:r>
          </a:p>
          <a:p>
            <a:pPr marL="342900" indent="-342900">
              <a:lnSpc>
                <a:spcPct val="120000"/>
              </a:lnSpc>
              <a:spcBef>
                <a:spcPts val="1200"/>
              </a:spcBef>
              <a:spcAft>
                <a:spcPts val="600"/>
              </a:spcAft>
              <a:buSzPct val="7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8.5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多</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层感知器</a:t>
            </a:r>
          </a:p>
          <a:p>
            <a:pPr marL="342900" indent="-342900">
              <a:lnSpc>
                <a:spcPct val="120000"/>
              </a:lnSpc>
              <a:spcBef>
                <a:spcPts val="1200"/>
              </a:spcBef>
              <a:spcAft>
                <a:spcPts val="600"/>
              </a:spcAft>
              <a:buSzPct val="70000"/>
              <a:buFont typeface="Wingdings" panose="05000000000000000000" pitchFamily="2" charset="2"/>
              <a:buChar char="l"/>
            </a:pP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0000"/>
              </a:lnSpc>
              <a:spcBef>
                <a:spcPts val="1200"/>
              </a:spcBef>
              <a:spcAft>
                <a:spcPts val="600"/>
              </a:spcAft>
            </a:pPr>
            <a:endParaRPr lang="zh-CN" altLang="en-US" sz="28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141926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6B2B9C-82D5-4FF1-A245-AFC3086D8D51}" type="datetime1">
              <a:rPr lang="zh-CN" altLang="en-US" smtClean="0"/>
              <a:pPr/>
              <a:t>2021/7/26</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30</a:t>
            </a:fld>
            <a:endParaRPr lang="zh-CN" altLang="en-US"/>
          </a:p>
        </p:txBody>
      </p:sp>
      <p:sp>
        <p:nvSpPr>
          <p:cNvPr id="3" name="页脚占位符 2"/>
          <p:cNvSpPr>
            <a:spLocks noGrp="1"/>
          </p:cNvSpPr>
          <p:nvPr>
            <p:ph type="ftr" sz="quarter" idx="3"/>
          </p:nvPr>
        </p:nvSpPr>
        <p:spPr/>
        <p:txBody>
          <a:bodyPr/>
          <a:lstStyle/>
          <a:p>
            <a:r>
              <a:rPr lang="zh-CN" altLang="en-US" smtClean="0"/>
              <a:t>神经网络</a:t>
            </a:r>
            <a:endParaRPr lang="zh-CN" altLang="en-US"/>
          </a:p>
        </p:txBody>
      </p:sp>
      <p:pic>
        <p:nvPicPr>
          <p:cNvPr id="5" name="Picture 2" descr="http://4.bp.blogspot.com/-VBx4r_I3-0o/UVl5cCcGKOI/AAAAAAAADCs/nj5mMcBDNzE/s1600/break.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465093-4AEB-4F6C-9087-BA9C6B6BBFB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4</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graphicFrame>
        <p:nvGraphicFramePr>
          <p:cNvPr id="5" name="表格 4"/>
          <p:cNvGraphicFramePr>
            <a:graphicFrameLocks noGrp="1"/>
          </p:cNvGraphicFramePr>
          <p:nvPr>
            <p:extLst/>
          </p:nvPr>
        </p:nvGraphicFramePr>
        <p:xfrm>
          <a:off x="1146251" y="2510686"/>
          <a:ext cx="6096000" cy="39624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804511120"/>
                    </a:ext>
                  </a:extLst>
                </a:gridCol>
                <a:gridCol w="1219200">
                  <a:extLst>
                    <a:ext uri="{9D8B030D-6E8A-4147-A177-3AD203B41FA5}">
                      <a16:colId xmlns:a16="http://schemas.microsoft.com/office/drawing/2014/main" val="3461663426"/>
                    </a:ext>
                  </a:extLst>
                </a:gridCol>
                <a:gridCol w="1219200">
                  <a:extLst>
                    <a:ext uri="{9D8B030D-6E8A-4147-A177-3AD203B41FA5}">
                      <a16:colId xmlns:a16="http://schemas.microsoft.com/office/drawing/2014/main" val="649094593"/>
                    </a:ext>
                  </a:extLst>
                </a:gridCol>
                <a:gridCol w="1219200">
                  <a:extLst>
                    <a:ext uri="{9D8B030D-6E8A-4147-A177-3AD203B41FA5}">
                      <a16:colId xmlns:a16="http://schemas.microsoft.com/office/drawing/2014/main" val="36490115"/>
                    </a:ext>
                  </a:extLst>
                </a:gridCol>
                <a:gridCol w="1219200">
                  <a:extLst>
                    <a:ext uri="{9D8B030D-6E8A-4147-A177-3AD203B41FA5}">
                      <a16:colId xmlns:a16="http://schemas.microsoft.com/office/drawing/2014/main" val="1189114747"/>
                    </a:ext>
                  </a:extLst>
                </a:gridCol>
              </a:tblGrid>
              <a:tr h="388609">
                <a:tc>
                  <a:txBody>
                    <a:bodyPr/>
                    <a:lstStyle/>
                    <a:p>
                      <a:pPr algn="ct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序号</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b="1" baseline="-250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b="1" baseline="-25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b="1" baseline="-250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b="1" baseline="-25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y</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71044892"/>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2.5</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3.16</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-9.75</a:t>
                      </a:r>
                      <a:endPar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15.84</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83191767"/>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3.4</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10.15</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7.31</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60089015"/>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5.65</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3.27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8.43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24.3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4030041844"/>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4.63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8.18</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1.67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514.29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14929325"/>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-7.37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-8.51</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2.71</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333.37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77801340"/>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6</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-5.6</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3.27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8.83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281.67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14878280"/>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10.17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15.2</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0.03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1895.62</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568031666"/>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8</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19.1</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-4.8</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7.87</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27.62</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4182454231"/>
                  </a:ext>
                </a:extLst>
              </a:tr>
              <a:tr h="388609">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7.32</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2.93</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453318364"/>
                  </a:ext>
                </a:extLst>
              </a:tr>
            </a:tbl>
          </a:graphicData>
        </a:graphic>
      </p:graphicFrame>
      <p:sp>
        <p:nvSpPr>
          <p:cNvPr id="7" name="文本框 6"/>
          <p:cNvSpPr txBox="1"/>
          <p:nvPr/>
        </p:nvSpPr>
        <p:spPr>
          <a:xfrm>
            <a:off x="367990" y="729798"/>
            <a:ext cx="8352264" cy="1822743"/>
          </a:xfrm>
          <a:prstGeom prst="rect">
            <a:avLst/>
          </a:prstGeom>
          <a:noFill/>
        </p:spPr>
        <p:txBody>
          <a:bodyPr wrap="square" rtlCol="0">
            <a:spAutoFit/>
          </a:bodyPr>
          <a:lstStyle/>
          <a:p>
            <a:pPr algn="just">
              <a:lnSpc>
                <a:spcPct val="120000"/>
              </a:lnSpc>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假设一个系统有三个输入和一个输出。通过实验得到了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条数据，如表所示。第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9</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行数据不是通过实验获得，而是事先假设了一组输入。怎样才能推断这一行数据的输入对应的输出数据呢？</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7226919" y="3954367"/>
            <a:ext cx="1579291" cy="830997"/>
          </a:xfrm>
          <a:prstGeom prst="rect">
            <a:avLst/>
          </a:prstGeom>
          <a:noFill/>
        </p:spPr>
        <p:txBody>
          <a:bodyPr wrap="square" rtlCol="0">
            <a:spAutoFit/>
          </a:bodyPr>
          <a:lstStyle/>
          <a:p>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发现规律</a:t>
            </a:r>
            <a:endPar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进行预测</a:t>
            </a:r>
            <a:endPar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Rectangle 2"/>
          <p:cNvSpPr txBox="1">
            <a:spLocks noChangeArrowheads="1"/>
          </p:cNvSpPr>
          <p:nvPr/>
        </p:nvSpPr>
        <p:spPr>
          <a:xfrm>
            <a:off x="457200" y="122238"/>
            <a:ext cx="7543800"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人工神经网络概述</a:t>
            </a:r>
          </a:p>
        </p:txBody>
      </p:sp>
    </p:spTree>
    <p:extLst>
      <p:ext uri="{BB962C8B-B14F-4D97-AF65-F5344CB8AC3E}">
        <p14:creationId xmlns:p14="http://schemas.microsoft.com/office/powerpoint/2010/main" val="184329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DFA70A-0B58-4E95-9425-AE0BEEF8D7E8}"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Rectangle 3"/>
          <p:cNvSpPr txBox="1">
            <a:spLocks noChangeArrowheads="1"/>
          </p:cNvSpPr>
          <p:nvPr/>
        </p:nvSpPr>
        <p:spPr>
          <a:xfrm>
            <a:off x="450167" y="2224409"/>
            <a:ext cx="8370276" cy="648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lgn="just">
              <a:lnSpc>
                <a:spcPct val="120000"/>
              </a:lnSpc>
              <a:spcBef>
                <a:spcPts val="1200"/>
              </a:spcBef>
              <a:buSzPct val="60000"/>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对于由第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式给出的系统，可以产生一系列的数据</a:t>
            </a:r>
          </a:p>
        </p:txBody>
      </p:sp>
      <p:graphicFrame>
        <p:nvGraphicFramePr>
          <p:cNvPr id="6" name="Object 6"/>
          <p:cNvGraphicFramePr>
            <a:graphicFrameLocks noChangeAspect="1"/>
          </p:cNvGraphicFramePr>
          <p:nvPr>
            <p:extLst/>
          </p:nvPr>
        </p:nvGraphicFramePr>
        <p:xfrm>
          <a:off x="2237581" y="936254"/>
          <a:ext cx="4648200" cy="1136650"/>
        </p:xfrm>
        <a:graphic>
          <a:graphicData uri="http://schemas.openxmlformats.org/presentationml/2006/ole">
            <mc:AlternateContent xmlns:mc="http://schemas.openxmlformats.org/markup-compatibility/2006">
              <mc:Choice xmlns:v="urn:schemas-microsoft-com:vml" Requires="v">
                <p:oleObj spid="_x0000_s16464" r:id="rId4" imgW="2146300" imgH="520700" progId="">
                  <p:embed/>
                </p:oleObj>
              </mc:Choice>
              <mc:Fallback>
                <p:oleObj r:id="rId4" imgW="2146300" imgH="520700" progId="">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7581" y="936254"/>
                        <a:ext cx="4648200"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571299584"/>
              </p:ext>
            </p:extLst>
          </p:nvPr>
        </p:nvGraphicFramePr>
        <p:xfrm>
          <a:off x="2313781" y="4354413"/>
          <a:ext cx="4572000" cy="557213"/>
        </p:xfrm>
        <a:graphic>
          <a:graphicData uri="http://schemas.openxmlformats.org/presentationml/2006/ole">
            <mc:AlternateContent xmlns:mc="http://schemas.openxmlformats.org/markup-compatibility/2006">
              <mc:Choice xmlns:v="urn:schemas-microsoft-com:vml" Requires="v">
                <p:oleObj spid="_x0000_s16465" r:id="rId6" imgW="1637589" imgH="203112" progId="">
                  <p:embed/>
                </p:oleObj>
              </mc:Choice>
              <mc:Fallback>
                <p:oleObj r:id="rId6" imgW="1637589" imgH="203112"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3781" y="4354413"/>
                        <a:ext cx="457200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450167" y="5387414"/>
            <a:ext cx="8370276" cy="493148"/>
          </a:xfrm>
          <a:prstGeom prst="rect">
            <a:avLst/>
          </a:prstGeom>
        </p:spPr>
        <p:txBody>
          <a:bodyPr wrap="square">
            <a:spAutoFit/>
          </a:bodyPr>
          <a:lstStyle/>
          <a:p>
            <a:pPr marL="216000" indent="-216000" algn="just">
              <a:lnSpc>
                <a:spcPct val="120000"/>
              </a:lnSpc>
              <a:spcBef>
                <a:spcPts val="1200"/>
              </a:spcBef>
              <a:buSzPct val="60000"/>
              <a:buFont typeface="Arial" panose="020B0604020202020204" pitchFamily="34" charset="0"/>
              <a:buChar char="•"/>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人工神经网络</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可以逼近任意非线性规律</a:t>
            </a:r>
          </a:p>
        </p:txBody>
      </p:sp>
      <p:sp>
        <p:nvSpPr>
          <p:cNvPr id="10" name="矩形 9"/>
          <p:cNvSpPr/>
          <p:nvPr/>
        </p:nvSpPr>
        <p:spPr>
          <a:xfrm>
            <a:off x="450167" y="3217434"/>
            <a:ext cx="8370276" cy="936347"/>
          </a:xfrm>
          <a:prstGeom prst="rect">
            <a:avLst/>
          </a:prstGeom>
        </p:spPr>
        <p:txBody>
          <a:bodyPr wrap="square">
            <a:spAutoFit/>
          </a:bodyPr>
          <a:lstStyle/>
          <a:p>
            <a:pPr marL="216000" indent="-216000" algn="just">
              <a:lnSpc>
                <a:spcPct val="120000"/>
              </a:lnSpc>
              <a:spcBef>
                <a:spcPts val="1200"/>
              </a:spcBef>
              <a:buSzPct val="60000"/>
              <a:buFont typeface="Arial" panose="020B0604020202020204" pitchFamily="34" charset="0"/>
              <a:buChar char="•"/>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假设第</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式我们并不知道，但是我们可以用第</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式给出的多元线性回归找到近似规律，但这种方式并没有很好的</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精度</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Rectangle 2"/>
          <p:cNvSpPr txBox="1">
            <a:spLocks noChangeArrowheads="1"/>
          </p:cNvSpPr>
          <p:nvPr/>
        </p:nvSpPr>
        <p:spPr>
          <a:xfrm>
            <a:off x="457200" y="122238"/>
            <a:ext cx="7543800"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人工神经网络概述</a:t>
            </a:r>
          </a:p>
        </p:txBody>
      </p:sp>
    </p:spTree>
    <p:extLst>
      <p:ext uri="{BB962C8B-B14F-4D97-AF65-F5344CB8AC3E}">
        <p14:creationId xmlns:p14="http://schemas.microsoft.com/office/powerpoint/2010/main" val="40024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B62023-2D05-45BB-8EE2-06D30CEAA90A}"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AA1FFF48-E6B6-4D09-A083-0394F0202530}" type="slidenum">
              <a:rPr lang="zh-CN" altLang="en-US" smtClean="0"/>
              <a:pPr/>
              <a:t>6</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pic>
        <p:nvPicPr>
          <p:cNvPr id="10" name="Picture 4" descr="http://spacesuityoga.files.wordpress.com/2008/11/brain-763982-1.jpg"/>
          <p:cNvPicPr>
            <a:picLocks noChangeAspect="1" noChangeArrowheads="1"/>
          </p:cNvPicPr>
          <p:nvPr/>
        </p:nvPicPr>
        <p:blipFill>
          <a:blip r:embed="rId2" cstate="print"/>
          <a:srcRect/>
          <a:stretch>
            <a:fillRect/>
          </a:stretch>
        </p:blipFill>
        <p:spPr bwMode="auto">
          <a:xfrm>
            <a:off x="514350" y="3390668"/>
            <a:ext cx="2827548" cy="2819400"/>
          </a:xfrm>
          <a:prstGeom prst="rect">
            <a:avLst/>
          </a:prstGeom>
          <a:noFill/>
        </p:spPr>
      </p:pic>
      <p:sp>
        <p:nvSpPr>
          <p:cNvPr id="11" name="Right Arrow 10"/>
          <p:cNvSpPr/>
          <p:nvPr/>
        </p:nvSpPr>
        <p:spPr>
          <a:xfrm>
            <a:off x="3486150" y="4609868"/>
            <a:ext cx="914400" cy="304800"/>
          </a:xfrm>
          <a:prstGeom prst="rightArrow">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upload.wikimedia.org/wikipedia/commons/thumb/2/28/MultiLayerPerceptron.png/640px-MultiLayerPerceptron.png"/>
          <p:cNvPicPr>
            <a:picLocks noChangeAspect="1" noChangeArrowheads="1"/>
          </p:cNvPicPr>
          <p:nvPr/>
        </p:nvPicPr>
        <p:blipFill>
          <a:blip r:embed="rId3" cstate="print"/>
          <a:srcRect/>
          <a:stretch>
            <a:fillRect/>
          </a:stretch>
        </p:blipFill>
        <p:spPr bwMode="auto">
          <a:xfrm>
            <a:off x="4552950" y="3847867"/>
            <a:ext cx="3962400" cy="1942353"/>
          </a:xfrm>
          <a:prstGeom prst="rect">
            <a:avLst/>
          </a:prstGeom>
          <a:noFill/>
        </p:spPr>
      </p:pic>
      <p:sp>
        <p:nvSpPr>
          <p:cNvPr id="5" name="矩形 4"/>
          <p:cNvSpPr/>
          <p:nvPr/>
        </p:nvSpPr>
        <p:spPr>
          <a:xfrm>
            <a:off x="395654" y="792940"/>
            <a:ext cx="8352692" cy="2249462"/>
          </a:xfrm>
          <a:prstGeom prst="rect">
            <a:avLst/>
          </a:prstGeom>
        </p:spPr>
        <p:txBody>
          <a:bodyPr wrap="square">
            <a:spAutoFit/>
          </a:bodyPr>
          <a:lstStyle/>
          <a:p>
            <a:pPr algn="just">
              <a:lnSpc>
                <a:spcPct val="120000"/>
              </a:lnSpc>
            </a:pPr>
            <a:r>
              <a:rPr lang="zh-CN" altLang="en-US" sz="2400" b="1" dirty="0" smtClean="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神经网络是一种模拟人脑的神经网络以期能够实现类人工智能的机器学习技术。人脑中的神经网络是一个非常复杂的组织。成人的大脑中估计有</a:t>
            </a:r>
            <a:r>
              <a:rPr lang="en-US" altLang="zh-CN" sz="2400" b="1" dirty="0">
                <a:latin typeface="楷体" panose="02010609060101010101" pitchFamily="49" charset="-122"/>
                <a:ea typeface="楷体" panose="02010609060101010101" pitchFamily="49" charset="-122"/>
              </a:rPr>
              <a:t>1000</a:t>
            </a:r>
            <a:r>
              <a:rPr lang="zh-CN" altLang="en-US" sz="2400" b="1" dirty="0">
                <a:latin typeface="楷体" panose="02010609060101010101" pitchFamily="49" charset="-122"/>
                <a:ea typeface="楷体" panose="02010609060101010101" pitchFamily="49" charset="-122"/>
              </a:rPr>
              <a:t>亿个神经元之多。那么机器学习中的神经网络是如何实现这种模拟的，并且达到一个惊人的良好效果的？</a:t>
            </a:r>
          </a:p>
        </p:txBody>
      </p:sp>
      <p:sp>
        <p:nvSpPr>
          <p:cNvPr id="13" name="Rectangle 2"/>
          <p:cNvSpPr txBox="1">
            <a:spLocks noChangeArrowheads="1"/>
          </p:cNvSpPr>
          <p:nvPr/>
        </p:nvSpPr>
        <p:spPr>
          <a:xfrm>
            <a:off x="457200" y="122238"/>
            <a:ext cx="7543800"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人工神经网络概述</a:t>
            </a:r>
          </a:p>
        </p:txBody>
      </p:sp>
    </p:spTree>
    <p:extLst>
      <p:ext uri="{BB962C8B-B14F-4D97-AF65-F5344CB8AC3E}">
        <p14:creationId xmlns:p14="http://schemas.microsoft.com/office/powerpoint/2010/main" val="4075180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B8921E-EAD6-4685-A657-DC5C673D0B9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7</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7" name="TextBox 6"/>
          <p:cNvSpPr txBox="1"/>
          <p:nvPr/>
        </p:nvSpPr>
        <p:spPr>
          <a:xfrm>
            <a:off x="400926" y="802862"/>
            <a:ext cx="8377312" cy="2362370"/>
          </a:xfrm>
          <a:prstGeom prst="rect">
            <a:avLst/>
          </a:prstGeom>
          <a:noFill/>
        </p:spPr>
        <p:txBody>
          <a:bodyPr wrap="square" rtlCol="0">
            <a:no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对于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神经元的研究由来已久，</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1904</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生物学家就已经知晓了神经元的组成结构。</a:t>
            </a:r>
          </a:p>
          <a:p>
            <a:pPr algn="just"/>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一个神经元通常具有多个</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树突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，主要用来接受传入信息；而</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轴突</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只有一条，轴突尾端有许多轴突末梢可以给其他多个神经元传递信息。轴突末梢跟其他神经元的树突产生连接，从而传递信号。这个连接的位置在生物学上叫做“突触”。</a:t>
            </a: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850" y="3521097"/>
            <a:ext cx="3295650" cy="246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http://users.tamuk.edu/kfjab02/Biology/AnimalPhysiology/B3408%20Systems/systems%20images/neuron.png.jpg"/>
          <p:cNvPicPr>
            <a:picLocks noChangeAspect="1" noChangeArrowheads="1"/>
          </p:cNvPicPr>
          <p:nvPr/>
        </p:nvPicPr>
        <p:blipFill>
          <a:blip r:embed="rId3" cstate="print"/>
          <a:srcRect r="1250"/>
          <a:stretch>
            <a:fillRect/>
          </a:stretch>
        </p:blipFill>
        <p:spPr bwMode="auto">
          <a:xfrm>
            <a:off x="628650" y="3444897"/>
            <a:ext cx="4495800" cy="2580102"/>
          </a:xfrm>
          <a:prstGeom prst="rect">
            <a:avLst/>
          </a:prstGeom>
          <a:noFill/>
        </p:spPr>
      </p:pic>
      <p:sp>
        <p:nvSpPr>
          <p:cNvPr id="10" name="Rectangle 2"/>
          <p:cNvSpPr txBox="1">
            <a:spLocks noChangeArrowheads="1"/>
          </p:cNvSpPr>
          <p:nvPr/>
        </p:nvSpPr>
        <p:spPr>
          <a:xfrm>
            <a:off x="457200" y="122238"/>
            <a:ext cx="7543800"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人工神经网络概述</a:t>
            </a:r>
          </a:p>
        </p:txBody>
      </p:sp>
    </p:spTree>
    <p:extLst>
      <p:ext uri="{BB962C8B-B14F-4D97-AF65-F5344CB8AC3E}">
        <p14:creationId xmlns:p14="http://schemas.microsoft.com/office/powerpoint/2010/main" val="214895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ECFBE3-E47E-4DEB-84D7-C7CB5A17D002}"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8</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2052858" y="773723"/>
            <a:ext cx="5248367" cy="5638899"/>
          </a:xfrm>
          <a:prstGeom prst="rect">
            <a:avLst/>
          </a:prstGeom>
          <a:noFill/>
          <a:ln w="9525">
            <a:noFill/>
            <a:miter lim="800000"/>
            <a:headEnd/>
            <a:tailEnd/>
          </a:ln>
          <a:effectLst/>
        </p:spPr>
      </p:pic>
      <p:sp>
        <p:nvSpPr>
          <p:cNvPr id="7" name="Rectangle 2"/>
          <p:cNvSpPr txBox="1">
            <a:spLocks noChangeArrowheads="1"/>
          </p:cNvSpPr>
          <p:nvPr/>
        </p:nvSpPr>
        <p:spPr>
          <a:xfrm>
            <a:off x="457200" y="122238"/>
            <a:ext cx="7543800"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8.1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人工神经网络概述</a:t>
            </a:r>
          </a:p>
        </p:txBody>
      </p:sp>
    </p:spTree>
    <p:extLst>
      <p:ext uri="{BB962C8B-B14F-4D97-AF65-F5344CB8AC3E}">
        <p14:creationId xmlns:p14="http://schemas.microsoft.com/office/powerpoint/2010/main" val="3605227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465093-4AEB-4F6C-9087-BA9C6B6BBFB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9</a:t>
            </a:fld>
            <a:endParaRPr lang="zh-CN" altLang="en-US"/>
          </a:p>
        </p:txBody>
      </p:sp>
      <p:sp>
        <p:nvSpPr>
          <p:cNvPr id="4" name="页脚占位符 3"/>
          <p:cNvSpPr>
            <a:spLocks noGrp="1"/>
          </p:cNvSpPr>
          <p:nvPr>
            <p:ph type="ftr" sz="quarter" idx="3"/>
          </p:nvPr>
        </p:nvSpPr>
        <p:spPr/>
        <p:txBody>
          <a:bodyPr/>
          <a:lstStyle/>
          <a:p>
            <a:r>
              <a:rPr lang="zh-CN" altLang="en-US" smtClean="0"/>
              <a:t>神经网络</a:t>
            </a:r>
            <a:endParaRPr lang="zh-CN" altLang="en-US" dirty="0"/>
          </a:p>
        </p:txBody>
      </p:sp>
      <p:sp>
        <p:nvSpPr>
          <p:cNvPr id="5" name="矩形 4"/>
          <p:cNvSpPr/>
          <p:nvPr/>
        </p:nvSpPr>
        <p:spPr>
          <a:xfrm>
            <a:off x="417632" y="750528"/>
            <a:ext cx="8383468" cy="978729"/>
          </a:xfrm>
          <a:prstGeom prst="rect">
            <a:avLst/>
          </a:prstGeom>
        </p:spPr>
        <p:txBody>
          <a:bodyPr wrap="square">
            <a:spAutoFit/>
          </a:bodyPr>
          <a:lstStyle/>
          <a:p>
            <a:pPr algn="just">
              <a:lnSpc>
                <a:spcPct val="120000"/>
              </a:lnSpc>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1943</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年</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，心理学家</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McCulloch</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和数学家</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Pitts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参考了生物神经元的结构，发表了抽象的神经元模型</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MP</a:t>
            </a:r>
            <a:r>
              <a:rPr lang="zh-CN" altLang="en-US" sz="2400" b="1" dirty="0">
                <a:latin typeface="楷体" panose="02010609060101010101" pitchFamily="49" charset="-122"/>
                <a:ea typeface="楷体" panose="02010609060101010101" pitchFamily="49" charset="-122"/>
              </a:rPr>
              <a:t>。</a:t>
            </a: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a:xfrm>
                <a:off x="438442" y="4699630"/>
                <a:ext cx="8255592" cy="17788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30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30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err="1" smtClean="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baseline="-30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是输入，</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是输出</a:t>
                </a:r>
              </a:p>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为内部状态的反馈信息和，</a:t>
                </a:r>
                <a14:m>
                  <m:oMath xmlns:m="http://schemas.openxmlformats.org/officeDocument/2006/math">
                    <m:r>
                      <a:rPr lang="zh-CN" altLang="en-US" sz="2400" b="1" i="1" smtClean="0">
                        <a:latin typeface="Cambria Math" panose="02040503050406030204" pitchFamily="18" charset="0"/>
                        <a:ea typeface="楷体" panose="02010609060101010101" pitchFamily="49" charset="-122"/>
                        <a:cs typeface="Times New Roman" panose="02020603050405020304" pitchFamily="18" charset="0"/>
                      </a:rPr>
                      <m:t>𝜽</m:t>
                    </m:r>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为阈值</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特性函数</a:t>
                </a:r>
                <a14:m>
                  <m:oMath xmlns:m="http://schemas.openxmlformats.org/officeDocument/2006/math">
                    <m:r>
                      <m:rPr>
                        <m:sty m:val="p"/>
                      </m:rPr>
                      <a:rPr lang="en-US" altLang="zh-CN" sz="2400" b="1" i="1" dirty="0">
                        <a:latin typeface="Cambria Math" panose="02040503050406030204" pitchFamily="18" charset="0"/>
                        <a:ea typeface="楷体" panose="02010609060101010101" pitchFamily="49" charset="-122"/>
                        <a:cs typeface="Times New Roman" panose="02020603050405020304" pitchFamily="18" charset="0"/>
                      </a:rPr>
                      <m:t>f</m:t>
                    </m:r>
                    <m:d>
                      <m:dPr>
                        <m:ctrlPr>
                          <a:rPr lang="en-US" altLang="zh-CN" sz="2400" b="1" i="1" dirty="0"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dirty="0"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又包括分段线性特性函数、阈值特性函数、</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型逻辑特性函数</a:t>
                </a:r>
              </a:p>
            </p:txBody>
          </p:sp>
        </mc:Choice>
        <mc:Fallback xmlns="">
          <p:sp>
            <p:nvSpPr>
              <p:cNvPr id="6" name="Rectangle 3"/>
              <p:cNvSpPr txBox="1">
                <a:spLocks noRot="1" noChangeAspect="1" noMove="1" noResize="1" noEditPoints="1" noAdjustHandles="1" noChangeArrowheads="1" noChangeShapeType="1" noTextEdit="1"/>
              </p:cNvSpPr>
              <p:nvPr/>
            </p:nvSpPr>
            <p:spPr>
              <a:xfrm>
                <a:off x="438442" y="4699630"/>
                <a:ext cx="8255592" cy="1778801"/>
              </a:xfrm>
              <a:prstGeom prst="rect">
                <a:avLst/>
              </a:prstGeom>
              <a:blipFill>
                <a:blip r:embed="rId2" cstate="print"/>
                <a:stretch>
                  <a:fillRect l="-1034" t="-5822" r="-1108" b="-342"/>
                </a:stretch>
              </a:blipFill>
            </p:spPr>
            <p:txBody>
              <a:bodyPr/>
              <a:lstStyle/>
              <a:p>
                <a:r>
                  <a:rPr lang="zh-CN" altLang="en-US">
                    <a:noFill/>
                  </a:rPr>
                  <a:t> </a:t>
                </a:r>
              </a:p>
            </p:txBody>
          </p:sp>
        </mc:Fallback>
      </mc:AlternateContent>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276" y="1686875"/>
            <a:ext cx="3859924" cy="2902663"/>
          </a:xfrm>
          <a:prstGeom prst="rect">
            <a:avLst/>
          </a:prstGeom>
        </p:spPr>
      </p:pic>
      <p:sp>
        <p:nvSpPr>
          <p:cNvPr id="8" name="Rectangle 2"/>
          <p:cNvSpPr txBox="1">
            <a:spLocks noChangeArrowheads="1"/>
          </p:cNvSpPr>
          <p:nvPr/>
        </p:nvSpPr>
        <p:spPr>
          <a:xfrm>
            <a:off x="417632" y="105606"/>
            <a:ext cx="8276402" cy="1003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8.2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神经元模型</a:t>
            </a:r>
          </a:p>
        </p:txBody>
      </p:sp>
    </p:spTree>
    <p:extLst>
      <p:ext uri="{BB962C8B-B14F-4D97-AF65-F5344CB8AC3E}">
        <p14:creationId xmlns:p14="http://schemas.microsoft.com/office/powerpoint/2010/main" val="33926069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7004</TotalTime>
  <Words>2112</Words>
  <Application>Microsoft Office PowerPoint</Application>
  <PresentationFormat>全屏显示(4:3)</PresentationFormat>
  <Paragraphs>657</Paragraphs>
  <Slides>30</Slides>
  <Notes>7</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30</vt:i4>
      </vt:variant>
    </vt:vector>
  </HeadingPairs>
  <TitlesOfParts>
    <vt:vector size="48" baseType="lpstr">
      <vt:lpstr>Arial Unicode MS</vt:lpstr>
      <vt:lpstr>Bebas</vt:lpstr>
      <vt:lpstr>等线</vt:lpstr>
      <vt:lpstr>等线 Light</vt:lpstr>
      <vt:lpstr>黑体</vt:lpstr>
      <vt:lpstr>华文新魏</vt:lpstr>
      <vt:lpstr>楷体</vt:lpstr>
      <vt:lpstr>微软雅黑</vt:lpstr>
      <vt:lpstr>Arial</vt:lpstr>
      <vt:lpstr>Cambria Math</vt:lpstr>
      <vt:lpstr>Symbol</vt:lpstr>
      <vt:lpstr>Times New Roman</vt:lpstr>
      <vt:lpstr>Wingdings</vt:lpstr>
      <vt:lpstr>自定义设计方案</vt:lpstr>
      <vt:lpstr>2_自定义设计方案</vt:lpstr>
      <vt:lpstr>3_自定义设计方案</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965</cp:revision>
  <dcterms:created xsi:type="dcterms:W3CDTF">2020-07-29T00:32:30Z</dcterms:created>
  <dcterms:modified xsi:type="dcterms:W3CDTF">2021-07-26T13:17:08Z</dcterms:modified>
</cp:coreProperties>
</file>